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-711" y="30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200705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2d</a:t>
            </a:r>
          </a:p>
          <a:p>
            <a:r>
              <a:t>3d</a:t>
            </a:r>
          </a:p>
          <a:p>
            <a:r>
              <a:t>wing</a:t>
            </a:r>
          </a:p>
          <a:p>
            <a:r>
              <a:t>db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3" name="Shape 36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行业数据：1.HTML5手游用户1.71亿   同比增长5成</a:t>
            </a:r>
          </a:p>
          <a:p>
            <a:r>
              <a:t>2. 80%APP全部或部分基于HTML5</a:t>
            </a:r>
          </a:p>
          <a:p>
            <a:r>
              <a:t>从开平的数据来佐证手游寒冬，H5却生机勃勃</a:t>
            </a:r>
          </a:p>
          <a:p>
            <a:r>
              <a:t>流量，流水，丰富的游戏类型，为多少终端用户带来了欢乐</a:t>
            </a:r>
          </a:p>
          <a:p>
            <a:r>
              <a:t>不仅仅是游戏，我们覆盖的是整个移动行业引出下一页—生活处处有白鹭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73" name="Shape 37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回顾</a:t>
            </a:r>
          </a:p>
          <a:p>
            <a:r>
              <a:t>搭建完成工作流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80" name="Shape 4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还有一环3D，被搁置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3"/>
          <p:cNvGrpSpPr/>
          <p:nvPr/>
        </p:nvGrpSpPr>
        <p:grpSpPr>
          <a:xfrm>
            <a:off x="1620491" y="-130426"/>
            <a:ext cx="24796935" cy="14205452"/>
            <a:chOff x="0" y="0"/>
            <a:chExt cx="24796934" cy="14205450"/>
          </a:xfrm>
        </p:grpSpPr>
        <p:pic>
          <p:nvPicPr>
            <p:cNvPr id="12" name="ppt-5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7800" y="114300"/>
              <a:ext cx="24441335" cy="1374825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1" name="图片 10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24796935" cy="14205451"/>
            </a:xfrm>
            <a:prstGeom prst="rect">
              <a:avLst/>
            </a:prstGeom>
            <a:effectLst/>
          </p:spPr>
        </p:pic>
      </p:grp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lIns="71437" tIns="71437" rIns="71437" bIns="71437" anchor="t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 sz="3200">
                <a:solidFill>
                  <a:srgbClr val="000000"/>
                </a:solidFill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03" name="Shape 103"/>
          <p:cNvSpPr>
            <a:spLocks noGrp="1"/>
          </p:cNvSpPr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 lIns="71437" tIns="71437" rIns="71437" bIns="71437">
            <a:spAutoFit/>
          </a:bodyPr>
          <a:lstStyle>
            <a:lvl1pPr marL="0" indent="0" algn="ctr" defTabSz="821531">
              <a:spcBef>
                <a:spcPts val="0"/>
              </a:spcBef>
              <a:buSzTx/>
              <a:buNone/>
              <a:defRPr>
                <a:solidFill>
                  <a:srgbClr val="000000"/>
                </a:solidFill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pic" idx="13"/>
          </p:nvPr>
        </p:nvSpPr>
        <p:spPr>
          <a:xfrm>
            <a:off x="2933700" y="891704"/>
            <a:ext cx="18542000" cy="8318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7" name="Shape 1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8" name="Shape 13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pt-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Shape 146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02642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底图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标题-底部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2750" y="12731222"/>
            <a:ext cx="10858500" cy="62508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pt模版（4比3）深色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/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0"/>
            <a:ext cx="18288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bg>
      <p:bgPr>
        <a:gradFill flip="none" rotWithShape="1">
          <a:gsLst>
            <a:gs pos="0">
              <a:srgbClr val="000000"/>
            </a:gs>
            <a:gs pos="100000">
              <a:srgbClr val="00183B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pt-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668" y="-16126"/>
            <a:ext cx="24441335" cy="13748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9" name="egret_white.png"/>
          <p:cNvPicPr>
            <a:picLocks noChangeAspect="1"/>
          </p:cNvPicPr>
          <p:nvPr/>
        </p:nvPicPr>
        <p:blipFill>
          <a:blip r:embed="rId3">
            <a:alphaModFix amt="30069"/>
            <a:extLst/>
          </a:blip>
          <a:stretch>
            <a:fillRect/>
          </a:stretch>
        </p:blipFill>
        <p:spPr>
          <a:xfrm>
            <a:off x="21117766" y="9285640"/>
            <a:ext cx="2957594" cy="4009057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defRPr sz="8400"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lIns="71437" tIns="71437" rIns="71437" bIns="71437" anchor="t"/>
          <a:lstStyle>
            <a:lvl1pPr marL="0" indent="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1pPr>
            <a:lvl2pPr marL="0" indent="2286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2pPr>
            <a:lvl3pPr marL="0" indent="4572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3pPr>
            <a:lvl4pPr marL="0" indent="6858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4pPr>
            <a:lvl5pPr marL="0" indent="914400" algn="ctr" defTabSz="821531">
              <a:spcBef>
                <a:spcPts val="0"/>
              </a:spcBef>
              <a:buSzTx/>
              <a:buNone/>
              <a:defRPr sz="44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821531">
              <a:defRPr sz="5000">
                <a:solidFill>
                  <a:srgbClr val="000000"/>
                </a:solidFill>
              </a:defRPr>
            </a:lvl1pPr>
            <a:lvl2pPr marL="1061861" indent="-617361" defTabSz="821531">
              <a:defRPr sz="5000">
                <a:solidFill>
                  <a:srgbClr val="000000"/>
                </a:solidFill>
              </a:defRPr>
            </a:lvl2pPr>
            <a:lvl3pPr marL="1506361" indent="-617361" defTabSz="821531">
              <a:defRPr sz="5000">
                <a:solidFill>
                  <a:srgbClr val="000000"/>
                </a:solidFill>
              </a:defRPr>
            </a:lvl3pPr>
            <a:lvl4pPr marL="1950861" indent="-617361" defTabSz="821531">
              <a:defRPr sz="5000">
                <a:solidFill>
                  <a:srgbClr val="000000"/>
                </a:solidFill>
              </a:defRPr>
            </a:lvl4pPr>
            <a:lvl5pPr marL="2395361" indent="-617361" defTabSz="821531">
              <a:defRPr sz="50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 lIns="71437" tIns="71437" rIns="71437" bIns="71437"/>
          <a:lstStyle>
            <a:lvl1pPr marL="465364" indent="-465364" defTabSz="821531">
              <a:spcBef>
                <a:spcPts val="4500"/>
              </a:spcBef>
              <a:defRPr sz="3800">
                <a:solidFill>
                  <a:srgbClr val="000000"/>
                </a:solidFill>
              </a:defRPr>
            </a:lvl1pPr>
            <a:lvl2pPr marL="808264" indent="-465364" defTabSz="821531">
              <a:spcBef>
                <a:spcPts val="4500"/>
              </a:spcBef>
              <a:defRPr sz="3800">
                <a:solidFill>
                  <a:srgbClr val="000000"/>
                </a:solidFill>
              </a:defRPr>
            </a:lvl2pPr>
            <a:lvl3pPr marL="1151164" indent="-465364" defTabSz="821531">
              <a:spcBef>
                <a:spcPts val="4500"/>
              </a:spcBef>
              <a:defRPr sz="3800">
                <a:solidFill>
                  <a:srgbClr val="000000"/>
                </a:solidFill>
              </a:defRPr>
            </a:lvl3pPr>
            <a:lvl4pPr marL="1494064" indent="-465364" defTabSz="821531">
              <a:spcBef>
                <a:spcPts val="4500"/>
              </a:spcBef>
              <a:defRPr sz="3800">
                <a:solidFill>
                  <a:srgbClr val="000000"/>
                </a:solidFill>
              </a:defRPr>
            </a:lvl4pPr>
            <a:lvl5pPr marL="1836964" indent="-465364" defTabSz="821531">
              <a:spcBef>
                <a:spcPts val="4500"/>
              </a:spcBef>
              <a:defRPr sz="38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 lIns="71437" tIns="71437" rIns="71437" bIns="71437"/>
          <a:lstStyle>
            <a:lvl1pPr marL="617361" indent="-617361" defTabSz="821531">
              <a:defRPr sz="5000">
                <a:solidFill>
                  <a:srgbClr val="000000"/>
                </a:solidFill>
              </a:defRPr>
            </a:lvl1pPr>
            <a:lvl2pPr marL="1061861" indent="-617361" defTabSz="821531">
              <a:defRPr sz="5000">
                <a:solidFill>
                  <a:srgbClr val="000000"/>
                </a:solidFill>
              </a:defRPr>
            </a:lvl2pPr>
            <a:lvl3pPr marL="1506361" indent="-617361" defTabSz="821531">
              <a:defRPr sz="5000">
                <a:solidFill>
                  <a:srgbClr val="000000"/>
                </a:solidFill>
              </a:defRPr>
            </a:lvl3pPr>
            <a:lvl4pPr marL="1950861" indent="-617361" defTabSz="821531">
              <a:defRPr sz="5000">
                <a:solidFill>
                  <a:srgbClr val="000000"/>
                </a:solidFill>
              </a:defRPr>
            </a:lvl4pPr>
            <a:lvl5pPr marL="2395361" indent="-617361" defTabSz="821531">
              <a:defRPr sz="5000">
                <a:solidFill>
                  <a:srgbClr val="000000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</p:spPr>
        <p:txBody>
          <a:bodyPr lIns="71437" tIns="71437" rIns="71437" bIns="71437"/>
          <a:lstStyle>
            <a:lvl1pPr defTabSz="821531">
              <a:defRPr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defTabSz="825500">
              <a:defRPr sz="24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 spd="med"/>
  <p:txStyles>
    <p:title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096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192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8288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4384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0480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6576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2672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48768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486400" marR="0" indent="-6096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image" Target="../media/image26.png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6357044" y="4900253"/>
            <a:ext cx="11669912" cy="1362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8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深入浅出HTML5游戏开发</a:t>
            </a:r>
          </a:p>
        </p:txBody>
      </p:sp>
      <p:sp>
        <p:nvSpPr>
          <p:cNvPr id="188" name="Shape 188"/>
          <p:cNvSpPr/>
          <p:nvPr/>
        </p:nvSpPr>
        <p:spPr>
          <a:xfrm>
            <a:off x="10103561" y="7169546"/>
            <a:ext cx="4176878" cy="1412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4200">
                <a:solidFill>
                  <a:srgbClr val="FFFFFF"/>
                </a:solidFill>
              </a:defRPr>
            </a:pPr>
            <a:r>
              <a:t>Egret Evangelist</a:t>
            </a:r>
          </a:p>
          <a:p>
            <a:pPr>
              <a:defRPr sz="4200">
                <a:solidFill>
                  <a:srgbClr val="FFFFFF"/>
                </a:solidFill>
              </a:defRPr>
            </a:pPr>
            <a:r>
              <a:t>A闪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/>
        </p:nvSpPr>
        <p:spPr>
          <a:xfrm>
            <a:off x="10336212" y="822812"/>
            <a:ext cx="3711576" cy="10306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70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行业数据</a:t>
            </a:r>
          </a:p>
        </p:txBody>
      </p:sp>
      <p:sp>
        <p:nvSpPr>
          <p:cNvPr id="325" name="Shape 325"/>
          <p:cNvSpPr/>
          <p:nvPr/>
        </p:nvSpPr>
        <p:spPr>
          <a:xfrm>
            <a:off x="4973123" y="5191795"/>
            <a:ext cx="2104491" cy="6071501"/>
          </a:xfrm>
          <a:prstGeom prst="rect">
            <a:avLst/>
          </a:prstGeom>
          <a:solidFill>
            <a:srgbClr val="5ED9E8">
              <a:alpha val="9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2873646" y="5792638"/>
            <a:ext cx="2104491" cy="5468058"/>
          </a:xfrm>
          <a:prstGeom prst="rect">
            <a:avLst/>
          </a:prstGeom>
          <a:solidFill>
            <a:srgbClr val="74E3EB">
              <a:alpha val="9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7078753" y="4658693"/>
            <a:ext cx="2104491" cy="6604603"/>
          </a:xfrm>
          <a:prstGeom prst="rect">
            <a:avLst/>
          </a:prstGeom>
          <a:solidFill>
            <a:srgbClr val="58BFE8">
              <a:alpha val="90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32" name="Group 332"/>
          <p:cNvGrpSpPr/>
          <p:nvPr/>
        </p:nvGrpSpPr>
        <p:grpSpPr>
          <a:xfrm>
            <a:off x="2249773" y="11266482"/>
            <a:ext cx="7551192" cy="1020052"/>
            <a:chOff x="0" y="0"/>
            <a:chExt cx="7551191" cy="1020050"/>
          </a:xfrm>
        </p:grpSpPr>
        <p:sp>
          <p:nvSpPr>
            <p:cNvPr id="328" name="Shape 328"/>
            <p:cNvSpPr/>
            <p:nvPr/>
          </p:nvSpPr>
          <p:spPr>
            <a:xfrm>
              <a:off x="4888256" y="34447"/>
              <a:ext cx="1985938" cy="985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FFFFFF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2015</a:t>
              </a:r>
            </a:p>
          </p:txBody>
        </p:sp>
        <p:sp>
          <p:nvSpPr>
            <p:cNvPr id="329" name="Shape 329"/>
            <p:cNvSpPr/>
            <p:nvPr/>
          </p:nvSpPr>
          <p:spPr>
            <a:xfrm>
              <a:off x="0" y="0"/>
              <a:ext cx="7551192" cy="0"/>
            </a:xfrm>
            <a:prstGeom prst="line">
              <a:avLst/>
            </a:prstGeom>
            <a:noFill/>
            <a:ln w="25400" cap="flat">
              <a:solidFill>
                <a:srgbClr val="FFFFFF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2782627" y="34447"/>
              <a:ext cx="1985938" cy="985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FFFFFF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2014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670449" y="34447"/>
              <a:ext cx="1985938" cy="985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FFFFFF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2013</a:t>
              </a:r>
            </a:p>
          </p:txBody>
        </p:sp>
      </p:grpSp>
      <p:grpSp>
        <p:nvGrpSpPr>
          <p:cNvPr id="336" name="Group 336"/>
          <p:cNvGrpSpPr/>
          <p:nvPr/>
        </p:nvGrpSpPr>
        <p:grpSpPr>
          <a:xfrm>
            <a:off x="2882122" y="3820630"/>
            <a:ext cx="6232799" cy="2103204"/>
            <a:chOff x="-12700" y="-63500"/>
            <a:chExt cx="6232797" cy="2103202"/>
          </a:xfrm>
        </p:grpSpPr>
        <p:sp>
          <p:nvSpPr>
            <p:cNvPr id="333" name="Shape 333"/>
            <p:cNvSpPr/>
            <p:nvPr/>
          </p:nvSpPr>
          <p:spPr>
            <a:xfrm>
              <a:off x="-12700" y="1054100"/>
              <a:ext cx="1985937" cy="985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61CCD7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3.1亿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2091964" y="495300"/>
              <a:ext cx="1985938" cy="985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56C6D7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3.5亿</a:t>
              </a:r>
            </a:p>
          </p:txBody>
        </p:sp>
        <p:sp>
          <p:nvSpPr>
            <p:cNvPr id="335" name="Shape 335"/>
            <p:cNvSpPr/>
            <p:nvPr/>
          </p:nvSpPr>
          <p:spPr>
            <a:xfrm>
              <a:off x="4234160" y="-63500"/>
              <a:ext cx="1985938" cy="985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51B0D6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3.8亿</a:t>
              </a:r>
            </a:p>
          </p:txBody>
        </p:sp>
      </p:grpSp>
      <p:grpSp>
        <p:nvGrpSpPr>
          <p:cNvPr id="342" name="Group 342"/>
          <p:cNvGrpSpPr/>
          <p:nvPr/>
        </p:nvGrpSpPr>
        <p:grpSpPr>
          <a:xfrm>
            <a:off x="4915362" y="4670631"/>
            <a:ext cx="7948447" cy="1158875"/>
            <a:chOff x="0" y="0"/>
            <a:chExt cx="7948446" cy="1158873"/>
          </a:xfrm>
        </p:grpSpPr>
        <p:sp>
          <p:nvSpPr>
            <p:cNvPr id="337" name="Shape 337"/>
            <p:cNvSpPr/>
            <p:nvPr/>
          </p:nvSpPr>
          <p:spPr>
            <a:xfrm>
              <a:off x="0" y="1122085"/>
              <a:ext cx="5424855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grpSp>
          <p:nvGrpSpPr>
            <p:cNvPr id="341" name="Group 341"/>
            <p:cNvGrpSpPr/>
            <p:nvPr/>
          </p:nvGrpSpPr>
          <p:grpSpPr>
            <a:xfrm>
              <a:off x="2167479" y="0"/>
              <a:ext cx="5780968" cy="1158874"/>
              <a:chOff x="0" y="0"/>
              <a:chExt cx="5780966" cy="1158873"/>
            </a:xfrm>
          </p:grpSpPr>
          <p:sp>
            <p:nvSpPr>
              <p:cNvPr id="338" name="Shape 338"/>
              <p:cNvSpPr/>
              <p:nvPr/>
            </p:nvSpPr>
            <p:spPr>
              <a:xfrm>
                <a:off x="3219650" y="0"/>
                <a:ext cx="2561317" cy="11588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1437" tIns="71437" rIns="71437" bIns="71437" numCol="1" anchor="ctr">
                <a:noAutofit/>
              </a:bodyPr>
              <a:lstStyle>
                <a:lvl1pPr>
                  <a:lnSpc>
                    <a:spcPct val="60000"/>
                  </a:lnSpc>
                  <a:defRPr sz="8000">
                    <a:solidFill>
                      <a:srgbClr val="61CBD7"/>
                    </a:solidFill>
                    <a:effectLst>
                      <a:outerShdw blurRad="50800" dist="25400" dir="5400000" rotWithShape="0">
                        <a:srgbClr val="000000"/>
                      </a:outerShdw>
                    </a:effectLst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rPr dirty="0"/>
                  <a:t>24%</a:t>
                </a:r>
              </a:p>
            </p:txBody>
          </p:sp>
          <p:sp>
            <p:nvSpPr>
              <p:cNvPr id="339" name="Shape 339"/>
              <p:cNvSpPr/>
              <p:nvPr/>
            </p:nvSpPr>
            <p:spPr>
              <a:xfrm>
                <a:off x="0" y="18456"/>
                <a:ext cx="3327897" cy="1"/>
              </a:xfrm>
              <a:prstGeom prst="line">
                <a:avLst/>
              </a:prstGeom>
              <a:noFill/>
              <a:ln w="254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40" name="Shape 340"/>
              <p:cNvSpPr/>
              <p:nvPr/>
            </p:nvSpPr>
            <p:spPr>
              <a:xfrm rot="16200000">
                <a:off x="2274339" y="237169"/>
                <a:ext cx="985604" cy="684536"/>
              </a:xfrm>
              <a:prstGeom prst="rightArrow">
                <a:avLst>
                  <a:gd name="adj1" fmla="val 32000"/>
                  <a:gd name="adj2" fmla="val 83691"/>
                </a:avLst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sp>
        <p:nvSpPr>
          <p:cNvPr id="343" name="Shape 343"/>
          <p:cNvSpPr/>
          <p:nvPr/>
        </p:nvSpPr>
        <p:spPr>
          <a:xfrm>
            <a:off x="17282732" y="8762083"/>
            <a:ext cx="2104491" cy="2501212"/>
          </a:xfrm>
          <a:prstGeom prst="rect">
            <a:avLst/>
          </a:prstGeom>
          <a:solidFill>
            <a:srgbClr val="F073A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4" name="Shape 344"/>
          <p:cNvSpPr/>
          <p:nvPr/>
        </p:nvSpPr>
        <p:spPr>
          <a:xfrm>
            <a:off x="15183254" y="10729742"/>
            <a:ext cx="2104491" cy="530954"/>
          </a:xfrm>
          <a:prstGeom prst="rect">
            <a:avLst/>
          </a:prstGeom>
          <a:solidFill>
            <a:srgbClr val="F291BE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19388362" y="6739197"/>
            <a:ext cx="2104491" cy="4524099"/>
          </a:xfrm>
          <a:prstGeom prst="rect">
            <a:avLst/>
          </a:prstGeom>
          <a:solidFill>
            <a:srgbClr val="EA61A2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grpSp>
        <p:nvGrpSpPr>
          <p:cNvPr id="350" name="Group 350"/>
          <p:cNvGrpSpPr/>
          <p:nvPr/>
        </p:nvGrpSpPr>
        <p:grpSpPr>
          <a:xfrm>
            <a:off x="14559381" y="11266482"/>
            <a:ext cx="7551192" cy="1020052"/>
            <a:chOff x="0" y="0"/>
            <a:chExt cx="7551191" cy="1020050"/>
          </a:xfrm>
        </p:grpSpPr>
        <p:sp>
          <p:nvSpPr>
            <p:cNvPr id="346" name="Shape 346"/>
            <p:cNvSpPr/>
            <p:nvPr/>
          </p:nvSpPr>
          <p:spPr>
            <a:xfrm>
              <a:off x="4888256" y="34447"/>
              <a:ext cx="1985938" cy="985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FFFFFF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2015</a:t>
              </a:r>
            </a:p>
          </p:txBody>
        </p:sp>
        <p:sp>
          <p:nvSpPr>
            <p:cNvPr id="347" name="Shape 347"/>
            <p:cNvSpPr/>
            <p:nvPr/>
          </p:nvSpPr>
          <p:spPr>
            <a:xfrm>
              <a:off x="0" y="0"/>
              <a:ext cx="7551192" cy="0"/>
            </a:xfrm>
            <a:prstGeom prst="line">
              <a:avLst/>
            </a:prstGeom>
            <a:noFill/>
            <a:ln w="25400" cap="flat">
              <a:solidFill>
                <a:srgbClr val="FFFFFF">
                  <a:alpha val="30000"/>
                </a:srgbClr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2782628" y="34447"/>
              <a:ext cx="1985938" cy="985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FFFFFF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2014</a:t>
              </a:r>
            </a:p>
          </p:txBody>
        </p:sp>
        <p:sp>
          <p:nvSpPr>
            <p:cNvPr id="349" name="Shape 349"/>
            <p:cNvSpPr/>
            <p:nvPr/>
          </p:nvSpPr>
          <p:spPr>
            <a:xfrm>
              <a:off x="670450" y="34447"/>
              <a:ext cx="1985938" cy="985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FFFFFF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2013</a:t>
              </a:r>
            </a:p>
          </p:txBody>
        </p:sp>
      </p:grpSp>
      <p:grpSp>
        <p:nvGrpSpPr>
          <p:cNvPr id="354" name="Group 354"/>
          <p:cNvGrpSpPr/>
          <p:nvPr/>
        </p:nvGrpSpPr>
        <p:grpSpPr>
          <a:xfrm>
            <a:off x="15153631" y="5831798"/>
            <a:ext cx="6258198" cy="5031653"/>
            <a:chOff x="0" y="-76200"/>
            <a:chExt cx="6258197" cy="5031651"/>
          </a:xfrm>
        </p:grpSpPr>
        <p:sp>
          <p:nvSpPr>
            <p:cNvPr id="351" name="Shape 351"/>
            <p:cNvSpPr/>
            <p:nvPr/>
          </p:nvSpPr>
          <p:spPr>
            <a:xfrm>
              <a:off x="2125257" y="1998866"/>
              <a:ext cx="1985938" cy="985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F073B0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8220万</a:t>
              </a:r>
            </a:p>
          </p:txBody>
        </p:sp>
        <p:sp>
          <p:nvSpPr>
            <p:cNvPr id="352" name="Shape 352"/>
            <p:cNvSpPr/>
            <p:nvPr/>
          </p:nvSpPr>
          <p:spPr>
            <a:xfrm>
              <a:off x="4272260" y="-76200"/>
              <a:ext cx="1985938" cy="9856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EA64A5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1.7亿</a:t>
              </a:r>
            </a:p>
          </p:txBody>
        </p:sp>
        <p:sp>
          <p:nvSpPr>
            <p:cNvPr id="353" name="Shape 353"/>
            <p:cNvSpPr/>
            <p:nvPr/>
          </p:nvSpPr>
          <p:spPr>
            <a:xfrm>
              <a:off x="0" y="3969848"/>
              <a:ext cx="1985937" cy="9856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defRPr sz="4200">
                  <a:solidFill>
                    <a:srgbClr val="F291BF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1240万</a:t>
              </a:r>
            </a:p>
          </p:txBody>
        </p:sp>
      </p:grpSp>
      <p:sp>
        <p:nvSpPr>
          <p:cNvPr id="355" name="Shape 355"/>
          <p:cNvSpPr/>
          <p:nvPr/>
        </p:nvSpPr>
        <p:spPr>
          <a:xfrm>
            <a:off x="2972537" y="2623243"/>
            <a:ext cx="6105664" cy="985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2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移动游戏用户规模</a:t>
            </a:r>
          </a:p>
        </p:txBody>
      </p:sp>
      <p:sp>
        <p:nvSpPr>
          <p:cNvPr id="356" name="Shape 356"/>
          <p:cNvSpPr/>
          <p:nvPr/>
        </p:nvSpPr>
        <p:spPr>
          <a:xfrm>
            <a:off x="15219026" y="2623243"/>
            <a:ext cx="6105664" cy="9856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/>
          <a:lstStyle>
            <a:lvl1pPr>
              <a:defRPr sz="4200">
                <a:solidFill>
                  <a:srgbClr val="FFFFFF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H5游戏用户规模（万人）</a:t>
            </a:r>
          </a:p>
        </p:txBody>
      </p:sp>
      <p:grpSp>
        <p:nvGrpSpPr>
          <p:cNvPr id="361" name="Group 361"/>
          <p:cNvGrpSpPr/>
          <p:nvPr/>
        </p:nvGrpSpPr>
        <p:grpSpPr>
          <a:xfrm>
            <a:off x="10384607" y="6707615"/>
            <a:ext cx="11096820" cy="4026019"/>
            <a:chOff x="0" y="0"/>
            <a:chExt cx="11096818" cy="4026017"/>
          </a:xfrm>
        </p:grpSpPr>
        <p:sp>
          <p:nvSpPr>
            <p:cNvPr id="357" name="Shape 357"/>
            <p:cNvSpPr/>
            <p:nvPr/>
          </p:nvSpPr>
          <p:spPr>
            <a:xfrm>
              <a:off x="3894677" y="0"/>
              <a:ext cx="7202142" cy="0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3915540" y="4026017"/>
              <a:ext cx="2974898" cy="1"/>
            </a:xfrm>
            <a:prstGeom prst="line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0" y="1210206"/>
              <a:ext cx="4587760" cy="1420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71437" tIns="71437" rIns="71437" bIns="71437" numCol="1" anchor="ctr">
              <a:noAutofit/>
            </a:bodyPr>
            <a:lstStyle>
              <a:lvl1pPr>
                <a:lnSpc>
                  <a:spcPct val="60000"/>
                </a:lnSpc>
                <a:defRPr sz="8000">
                  <a:solidFill>
                    <a:srgbClr val="FFA8D2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1281%</a:t>
              </a:r>
            </a:p>
          </p:txBody>
        </p:sp>
        <p:sp>
          <p:nvSpPr>
            <p:cNvPr id="360" name="Shape 360"/>
            <p:cNvSpPr/>
            <p:nvPr/>
          </p:nvSpPr>
          <p:spPr>
            <a:xfrm rot="16200000">
              <a:off x="2575631" y="1510641"/>
              <a:ext cx="3634688" cy="1064345"/>
            </a:xfrm>
            <a:prstGeom prst="rightArrow">
              <a:avLst>
                <a:gd name="adj1" fmla="val 32000"/>
                <a:gd name="adj2" fmla="val 53826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99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99"/>
                            </p:stCondLst>
                            <p:childTnLst>
                              <p:par>
                                <p:cTn id="13" presetID="2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99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98"/>
                            </p:stCondLst>
                            <p:childTnLst>
                              <p:par>
                                <p:cTn id="17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99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97"/>
                            </p:stCondLst>
                            <p:childTnLst>
                              <p:par>
                                <p:cTn id="21" presetID="2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99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96"/>
                            </p:stCondLst>
                            <p:childTnLst>
                              <p:par>
                                <p:cTn id="25" presetID="9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96"/>
                            </p:stCondLst>
                            <p:childTnLst>
                              <p:par>
                                <p:cTn id="29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3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99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9"/>
                            </p:stCondLst>
                            <p:childTnLst>
                              <p:par>
                                <p:cTn id="38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99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98"/>
                            </p:stCondLst>
                            <p:childTnLst>
                              <p:par>
                                <p:cTn id="42" presetID="2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99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97"/>
                            </p:stCondLst>
                            <p:childTnLst>
                              <p:par>
                                <p:cTn id="46" presetID="2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99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96"/>
                            </p:stCondLst>
                            <p:childTnLst>
                              <p:par>
                                <p:cTn id="50" presetID="2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99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95"/>
                            </p:stCondLst>
                            <p:childTnLst>
                              <p:par>
                                <p:cTn id="54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95"/>
                            </p:stCondLst>
                            <p:childTnLst>
                              <p:par>
                                <p:cTn id="58" presetID="22" presetClass="entr" presetSubtype="2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3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4" animBg="1" advAuto="0"/>
      <p:bldP spid="326" grpId="3" animBg="1" advAuto="0"/>
      <p:bldP spid="327" grpId="5" animBg="1" advAuto="0"/>
      <p:bldP spid="332" grpId="2" animBg="1" advAuto="0"/>
      <p:bldP spid="336" grpId="6" animBg="1" advAuto="0"/>
      <p:bldP spid="342" grpId="7" animBg="1" advAuto="0"/>
      <p:bldP spid="343" grpId="11" animBg="1" advAuto="0"/>
      <p:bldP spid="344" grpId="10" animBg="1" advAuto="0"/>
      <p:bldP spid="345" grpId="12" animBg="1" advAuto="0"/>
      <p:bldP spid="350" grpId="9" animBg="1" advAuto="0"/>
      <p:bldP spid="354" grpId="13" animBg="1" advAuto="0"/>
      <p:bldP spid="355" grpId="1" animBg="1" advAuto="0"/>
      <p:bldP spid="356" grpId="8" animBg="1" advAuto="0"/>
      <p:bldP spid="361" grpId="1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6353528" y="6224141"/>
            <a:ext cx="11676944" cy="126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0458" tIns="100458" rIns="100458" bIns="100458" anchor="ctr">
            <a:spAutoFit/>
          </a:bodyPr>
          <a:lstStyle>
            <a:lvl1pPr defTabSz="1155278">
              <a:defRPr sz="7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Egret工具简介</a:t>
            </a:r>
          </a:p>
        </p:txBody>
      </p:sp>
    </p:spTree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/>
        </p:nvSpPr>
        <p:spPr>
          <a:xfrm>
            <a:off x="10408919" y="12315556"/>
            <a:ext cx="356616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Egret工作流</a:t>
            </a:r>
          </a:p>
        </p:txBody>
      </p:sp>
      <p:sp>
        <p:nvSpPr>
          <p:cNvPr id="368" name="Shape 368"/>
          <p:cNvSpPr/>
          <p:nvPr/>
        </p:nvSpPr>
        <p:spPr>
          <a:xfrm>
            <a:off x="6353528" y="980183"/>
            <a:ext cx="11676944" cy="1088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0458" tIns="100458" rIns="100458" bIns="100458" anchor="ctr">
            <a:spAutoFit/>
          </a:bodyPr>
          <a:lstStyle>
            <a:lvl1pPr defTabSz="1155278">
              <a:defRPr sz="7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白鹭产品发展简介</a:t>
            </a:r>
          </a:p>
        </p:txBody>
      </p:sp>
      <p:pic>
        <p:nvPicPr>
          <p:cNvPr id="36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99224" y="6360179"/>
            <a:ext cx="18385552" cy="995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0" name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502513" y="2797439"/>
            <a:ext cx="7033287" cy="8121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71" name="data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509461" y="3130550"/>
            <a:ext cx="7302501" cy="7454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99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99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1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9738540" y="6395028"/>
            <a:ext cx="2372048" cy="577851"/>
          </a:xfrm>
          <a:prstGeom prst="rect">
            <a:avLst/>
          </a:prstGeom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800" b="1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Egret Project</a:t>
            </a:r>
          </a:p>
        </p:txBody>
      </p:sp>
      <p:grpSp>
        <p:nvGrpSpPr>
          <p:cNvPr id="384" name="Group 384"/>
          <p:cNvGrpSpPr/>
          <p:nvPr/>
        </p:nvGrpSpPr>
        <p:grpSpPr>
          <a:xfrm>
            <a:off x="9445132" y="1783892"/>
            <a:ext cx="6473110" cy="2643730"/>
            <a:chOff x="0" y="-1587"/>
            <a:chExt cx="6473108" cy="2643728"/>
          </a:xfrm>
        </p:grpSpPr>
        <p:grpSp>
          <p:nvGrpSpPr>
            <p:cNvPr id="378" name="Group 378"/>
            <p:cNvGrpSpPr/>
            <p:nvPr/>
          </p:nvGrpSpPr>
          <p:grpSpPr>
            <a:xfrm>
              <a:off x="4620800" y="65325"/>
              <a:ext cx="1852309" cy="2576817"/>
              <a:chOff x="17115" y="9514"/>
              <a:chExt cx="1852308" cy="2576815"/>
            </a:xfrm>
          </p:grpSpPr>
          <p:sp>
            <p:nvSpPr>
              <p:cNvPr id="376" name="Shape 376"/>
              <p:cNvSpPr/>
              <p:nvPr/>
            </p:nvSpPr>
            <p:spPr>
              <a:xfrm>
                <a:off x="17115" y="9514"/>
                <a:ext cx="666751" cy="405132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000">
                    <a:solidFill>
                      <a:srgbClr val="EBEBEB"/>
                    </a:solidFill>
                    <a:effectLst>
                      <a:outerShdw blurRad="50800" dist="25400" dir="5400000" rotWithShape="0">
                        <a:srgbClr val="000000"/>
                      </a:outerShdw>
                    </a:effectLst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引擎</a:t>
                </a:r>
              </a:p>
            </p:txBody>
          </p:sp>
          <p:sp>
            <p:nvSpPr>
              <p:cNvPr id="377" name="Shape 377"/>
              <p:cNvSpPr/>
              <p:nvPr/>
            </p:nvSpPr>
            <p:spPr>
              <a:xfrm flipH="1" flipV="1">
                <a:off x="856999" y="285453"/>
                <a:ext cx="1012425" cy="2300878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383" name="Group 383"/>
            <p:cNvGrpSpPr/>
            <p:nvPr/>
          </p:nvGrpSpPr>
          <p:grpSpPr>
            <a:xfrm>
              <a:off x="-1" y="-1588"/>
              <a:ext cx="4499949" cy="574676"/>
              <a:chOff x="0" y="-1587"/>
              <a:chExt cx="4499947" cy="574675"/>
            </a:xfrm>
          </p:grpSpPr>
          <p:sp>
            <p:nvSpPr>
              <p:cNvPr id="379" name="Shape 379"/>
              <p:cNvSpPr/>
              <p:nvPr/>
            </p:nvSpPr>
            <p:spPr>
              <a:xfrm flipH="1" flipV="1">
                <a:off x="2865707" y="277244"/>
                <a:ext cx="1634241" cy="1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382" name="Group 382"/>
              <p:cNvGrpSpPr/>
              <p:nvPr/>
            </p:nvGrpSpPr>
            <p:grpSpPr>
              <a:xfrm>
                <a:off x="0" y="-1588"/>
                <a:ext cx="2746111" cy="574676"/>
                <a:chOff x="0" y="-1587"/>
                <a:chExt cx="2746110" cy="574675"/>
              </a:xfrm>
            </p:grpSpPr>
            <p:sp>
              <p:nvSpPr>
                <p:cNvPr id="380" name="Shape 380"/>
                <p:cNvSpPr/>
                <p:nvPr/>
              </p:nvSpPr>
              <p:spPr>
                <a:xfrm>
                  <a:off x="397379" y="-1588"/>
                  <a:ext cx="2348732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EBEBEB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Egret Engine</a:t>
                  </a:r>
                </a:p>
              </p:txBody>
            </p:sp>
            <p:pic>
              <p:nvPicPr>
                <p:cNvPr id="381" name="engine.png"/>
                <p:cNvPicPr>
                  <a:picLocks noChangeAspect="1"/>
                </p:cNvPicPr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</p:grpSp>
      </p:grpSp>
      <p:grpSp>
        <p:nvGrpSpPr>
          <p:cNvPr id="400" name="Group 400"/>
          <p:cNvGrpSpPr/>
          <p:nvPr/>
        </p:nvGrpSpPr>
        <p:grpSpPr>
          <a:xfrm>
            <a:off x="3226875" y="6692017"/>
            <a:ext cx="6471023" cy="2886638"/>
            <a:chOff x="0" y="0"/>
            <a:chExt cx="6471022" cy="2886636"/>
          </a:xfrm>
        </p:grpSpPr>
        <p:grpSp>
          <p:nvGrpSpPr>
            <p:cNvPr id="389" name="Group 389"/>
            <p:cNvGrpSpPr/>
            <p:nvPr/>
          </p:nvGrpSpPr>
          <p:grpSpPr>
            <a:xfrm>
              <a:off x="0" y="1739557"/>
              <a:ext cx="3682089" cy="579583"/>
              <a:chOff x="0" y="0"/>
              <a:chExt cx="3682088" cy="579581"/>
            </a:xfrm>
          </p:grpSpPr>
          <p:grpSp>
            <p:nvGrpSpPr>
              <p:cNvPr id="387" name="Group 387"/>
              <p:cNvGrpSpPr/>
              <p:nvPr/>
            </p:nvGrpSpPr>
            <p:grpSpPr>
              <a:xfrm>
                <a:off x="0" y="0"/>
                <a:ext cx="2887011" cy="579582"/>
                <a:chOff x="0" y="0"/>
                <a:chExt cx="2887010" cy="579581"/>
              </a:xfrm>
            </p:grpSpPr>
            <p:sp>
              <p:nvSpPr>
                <p:cNvPr id="385" name="Shape 385"/>
                <p:cNvSpPr/>
                <p:nvPr/>
              </p:nvSpPr>
              <p:spPr>
                <a:xfrm>
                  <a:off x="400068" y="4906"/>
                  <a:ext cx="2486943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8BE270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DragonBones</a:t>
                  </a:r>
                </a:p>
              </p:txBody>
            </p:sp>
            <p:pic>
              <p:nvPicPr>
                <p:cNvPr id="386" name="512.png"/>
                <p:cNvPicPr>
                  <a:picLocks noChangeAspect="1"/>
                </p:cNvPicPr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88" name="Shape 388"/>
              <p:cNvSpPr/>
              <p:nvPr/>
            </p:nvSpPr>
            <p:spPr>
              <a:xfrm flipH="1" flipV="1">
                <a:off x="2883179" y="274779"/>
                <a:ext cx="798910" cy="1"/>
              </a:xfrm>
              <a:prstGeom prst="line">
                <a:avLst/>
              </a:prstGeom>
              <a:noFill/>
              <a:ln w="50800" cap="flat">
                <a:solidFill>
                  <a:srgbClr val="8BE270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394" name="Group 394"/>
            <p:cNvGrpSpPr/>
            <p:nvPr/>
          </p:nvGrpSpPr>
          <p:grpSpPr>
            <a:xfrm>
              <a:off x="0" y="2308678"/>
              <a:ext cx="3664230" cy="577959"/>
              <a:chOff x="0" y="0"/>
              <a:chExt cx="3664229" cy="577958"/>
            </a:xfrm>
          </p:grpSpPr>
          <p:grpSp>
            <p:nvGrpSpPr>
              <p:cNvPr id="392" name="Group 392"/>
              <p:cNvGrpSpPr/>
              <p:nvPr/>
            </p:nvGrpSpPr>
            <p:grpSpPr>
              <a:xfrm>
                <a:off x="0" y="0"/>
                <a:ext cx="2848189" cy="577959"/>
                <a:chOff x="0" y="0"/>
                <a:chExt cx="2848188" cy="577958"/>
              </a:xfrm>
            </p:grpSpPr>
            <p:sp>
              <p:nvSpPr>
                <p:cNvPr id="390" name="Shape 390"/>
                <p:cNvSpPr/>
                <p:nvPr/>
              </p:nvSpPr>
              <p:spPr>
                <a:xfrm>
                  <a:off x="400313" y="3283"/>
                  <a:ext cx="2447876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FBBF02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Egret Feather</a:t>
                  </a:r>
                </a:p>
              </p:txBody>
            </p:sp>
            <p:pic>
              <p:nvPicPr>
                <p:cNvPr id="391" name="feather.png"/>
                <p:cNvPicPr>
                  <a:picLocks noChangeAspect="1"/>
                </p:cNvPicPr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93" name="Shape 393"/>
              <p:cNvSpPr/>
              <p:nvPr/>
            </p:nvSpPr>
            <p:spPr>
              <a:xfrm flipH="1" flipV="1">
                <a:off x="2865320" y="270325"/>
                <a:ext cx="798910" cy="1"/>
              </a:xfrm>
              <a:prstGeom prst="line">
                <a:avLst/>
              </a:prstGeom>
              <a:noFill/>
              <a:ln w="50800" cap="flat">
                <a:solidFill>
                  <a:srgbClr val="FBBF02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399" name="Group 399"/>
            <p:cNvGrpSpPr/>
            <p:nvPr/>
          </p:nvGrpSpPr>
          <p:grpSpPr>
            <a:xfrm>
              <a:off x="3646370" y="0"/>
              <a:ext cx="2824653" cy="2587413"/>
              <a:chOff x="0" y="0"/>
              <a:chExt cx="2824651" cy="2587412"/>
            </a:xfrm>
          </p:grpSpPr>
          <p:sp>
            <p:nvSpPr>
              <p:cNvPr id="395" name="Shape 395"/>
              <p:cNvSpPr/>
              <p:nvPr/>
            </p:nvSpPr>
            <p:spPr>
              <a:xfrm flipH="1">
                <a:off x="-1" y="1972385"/>
                <a:ext cx="2" cy="615028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398" name="Group 398"/>
              <p:cNvGrpSpPr/>
              <p:nvPr/>
            </p:nvGrpSpPr>
            <p:grpSpPr>
              <a:xfrm>
                <a:off x="363242" y="-1"/>
                <a:ext cx="2461410" cy="2497822"/>
                <a:chOff x="31005" y="0"/>
                <a:chExt cx="2461409" cy="2497820"/>
              </a:xfrm>
            </p:grpSpPr>
            <p:sp>
              <p:nvSpPr>
                <p:cNvPr id="396" name="Shape 396"/>
                <p:cNvSpPr/>
                <p:nvPr/>
              </p:nvSpPr>
              <p:spPr>
                <a:xfrm>
                  <a:off x="31005" y="2092690"/>
                  <a:ext cx="1174751" cy="405131"/>
                </a:xfrm>
                <a:prstGeom prst="rect">
                  <a:avLst/>
                </a:prstGeom>
                <a:noFill/>
                <a:ln w="317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000">
                      <a:solidFill>
                        <a:srgbClr val="EBEBEB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动画特效</a:t>
                  </a:r>
                </a:p>
              </p:txBody>
            </p:sp>
            <p:sp>
              <p:nvSpPr>
                <p:cNvPr id="397" name="Shape 397"/>
                <p:cNvSpPr/>
                <p:nvPr/>
              </p:nvSpPr>
              <p:spPr>
                <a:xfrm flipH="1">
                  <a:off x="1468141" y="-1"/>
                  <a:ext cx="1024275" cy="2194826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oval" w="med" len="med"/>
                </a:ln>
                <a:effectLst>
                  <a:outerShdw blurRad="635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42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80000"/>
                          </a:srgbClr>
                        </a:outerShdw>
                      </a:effectLst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421" name="Group 421"/>
          <p:cNvGrpSpPr/>
          <p:nvPr/>
        </p:nvGrpSpPr>
        <p:grpSpPr>
          <a:xfrm>
            <a:off x="3226875" y="4951095"/>
            <a:ext cx="6476270" cy="1747460"/>
            <a:chOff x="0" y="0"/>
            <a:chExt cx="6476268" cy="1747458"/>
          </a:xfrm>
        </p:grpSpPr>
        <p:grpSp>
          <p:nvGrpSpPr>
            <p:cNvPr id="405" name="Group 405"/>
            <p:cNvGrpSpPr/>
            <p:nvPr/>
          </p:nvGrpSpPr>
          <p:grpSpPr>
            <a:xfrm>
              <a:off x="-1" y="0"/>
              <a:ext cx="3682091" cy="574712"/>
              <a:chOff x="0" y="0"/>
              <a:chExt cx="3682089" cy="574711"/>
            </a:xfrm>
          </p:grpSpPr>
          <p:grpSp>
            <p:nvGrpSpPr>
              <p:cNvPr id="403" name="Group 403"/>
              <p:cNvGrpSpPr/>
              <p:nvPr/>
            </p:nvGrpSpPr>
            <p:grpSpPr>
              <a:xfrm>
                <a:off x="0" y="0"/>
                <a:ext cx="2445550" cy="574712"/>
                <a:chOff x="0" y="0"/>
                <a:chExt cx="2445549" cy="574711"/>
              </a:xfrm>
            </p:grpSpPr>
            <p:sp>
              <p:nvSpPr>
                <p:cNvPr id="401" name="Shape 401"/>
                <p:cNvSpPr/>
                <p:nvPr/>
              </p:nvSpPr>
              <p:spPr>
                <a:xfrm>
                  <a:off x="416476" y="36"/>
                  <a:ext cx="2029074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23A0F0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Egret Wing</a:t>
                  </a:r>
                </a:p>
              </p:txBody>
            </p:sp>
            <p:pic>
              <p:nvPicPr>
                <p:cNvPr id="402" name="wing.png"/>
                <p:cNvPicPr>
                  <a:picLocks noChangeAspect="1"/>
                </p:cNvPicPr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04" name="Shape 404"/>
              <p:cNvSpPr/>
              <p:nvPr/>
            </p:nvSpPr>
            <p:spPr>
              <a:xfrm flipH="1" flipV="1">
                <a:off x="2540907" y="268702"/>
                <a:ext cx="1141183" cy="1"/>
              </a:xfrm>
              <a:prstGeom prst="line">
                <a:avLst/>
              </a:prstGeom>
              <a:noFill/>
              <a:ln w="50800" cap="flat">
                <a:solidFill>
                  <a:srgbClr val="23A0F0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10" name="Group 410"/>
            <p:cNvGrpSpPr/>
            <p:nvPr/>
          </p:nvGrpSpPr>
          <p:grpSpPr>
            <a:xfrm>
              <a:off x="0" y="555610"/>
              <a:ext cx="3664230" cy="590948"/>
              <a:chOff x="0" y="0"/>
              <a:chExt cx="3664229" cy="590946"/>
            </a:xfrm>
          </p:grpSpPr>
          <p:grpSp>
            <p:nvGrpSpPr>
              <p:cNvPr id="408" name="Group 408"/>
              <p:cNvGrpSpPr/>
              <p:nvPr/>
            </p:nvGrpSpPr>
            <p:grpSpPr>
              <a:xfrm>
                <a:off x="0" y="0"/>
                <a:ext cx="1967759" cy="590947"/>
                <a:chOff x="0" y="0"/>
                <a:chExt cx="1967758" cy="590946"/>
              </a:xfrm>
            </p:grpSpPr>
            <p:pic>
              <p:nvPicPr>
                <p:cNvPr id="406" name="vs.png"/>
                <p:cNvPicPr>
                  <a:picLocks noChangeAspect="1"/>
                </p:cNvPicPr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07" name="Shape 407"/>
                <p:cNvSpPr/>
                <p:nvPr/>
              </p:nvSpPr>
              <p:spPr>
                <a:xfrm>
                  <a:off x="428851" y="16271"/>
                  <a:ext cx="1538908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A48AFE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EgretVS</a:t>
                  </a:r>
                </a:p>
              </p:txBody>
            </p:sp>
          </p:grpSp>
          <p:sp>
            <p:nvSpPr>
              <p:cNvPr id="409" name="Shape 409"/>
              <p:cNvSpPr/>
              <p:nvPr/>
            </p:nvSpPr>
            <p:spPr>
              <a:xfrm flipH="1" flipV="1">
                <a:off x="2083497" y="271794"/>
                <a:ext cx="1580733" cy="1"/>
              </a:xfrm>
              <a:prstGeom prst="line">
                <a:avLst/>
              </a:prstGeom>
              <a:noFill/>
              <a:ln w="50800" cap="flat">
                <a:solidFill>
                  <a:srgbClr val="A48AFE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15" name="Group 415"/>
            <p:cNvGrpSpPr/>
            <p:nvPr/>
          </p:nvGrpSpPr>
          <p:grpSpPr>
            <a:xfrm>
              <a:off x="-1" y="1126644"/>
              <a:ext cx="3682090" cy="576336"/>
              <a:chOff x="0" y="0"/>
              <a:chExt cx="3682088" cy="576334"/>
            </a:xfrm>
          </p:grpSpPr>
          <p:grpSp>
            <p:nvGrpSpPr>
              <p:cNvPr id="413" name="Group 413"/>
              <p:cNvGrpSpPr/>
              <p:nvPr/>
            </p:nvGrpSpPr>
            <p:grpSpPr>
              <a:xfrm>
                <a:off x="0" y="0"/>
                <a:ext cx="3148177" cy="576335"/>
                <a:chOff x="0" y="0"/>
                <a:chExt cx="3148176" cy="576334"/>
              </a:xfrm>
            </p:grpSpPr>
            <p:sp>
              <p:nvSpPr>
                <p:cNvPr id="411" name="Shape 411"/>
                <p:cNvSpPr/>
                <p:nvPr/>
              </p:nvSpPr>
              <p:spPr>
                <a:xfrm>
                  <a:off x="384289" y="1659"/>
                  <a:ext cx="2763888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A1C5FF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Egret Inspector</a:t>
                  </a:r>
                </a:p>
              </p:txBody>
            </p:sp>
            <p:pic>
              <p:nvPicPr>
                <p:cNvPr id="412" name="inspector.png"/>
                <p:cNvPicPr>
                  <a:picLocks noChangeAspect="1"/>
                </p:cNvPicPr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14" name="Shape 414"/>
              <p:cNvSpPr/>
              <p:nvPr/>
            </p:nvSpPr>
            <p:spPr>
              <a:xfrm flipH="1" flipV="1">
                <a:off x="3158601" y="269514"/>
                <a:ext cx="523488" cy="1"/>
              </a:xfrm>
              <a:prstGeom prst="line">
                <a:avLst/>
              </a:prstGeom>
              <a:noFill/>
              <a:ln w="50800" cap="flat">
                <a:solidFill>
                  <a:srgbClr val="A1C5FF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20" name="Group 420"/>
            <p:cNvGrpSpPr/>
            <p:nvPr/>
          </p:nvGrpSpPr>
          <p:grpSpPr>
            <a:xfrm>
              <a:off x="3646370" y="243071"/>
              <a:ext cx="2829899" cy="1504388"/>
              <a:chOff x="0" y="0"/>
              <a:chExt cx="2829898" cy="1504387"/>
            </a:xfrm>
          </p:grpSpPr>
          <p:sp>
            <p:nvSpPr>
              <p:cNvPr id="416" name="Shape 416"/>
              <p:cNvSpPr/>
              <p:nvPr/>
            </p:nvSpPr>
            <p:spPr>
              <a:xfrm flipH="1">
                <a:off x="-1" y="0"/>
                <a:ext cx="2" cy="1168668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419" name="Group 419"/>
              <p:cNvGrpSpPr/>
              <p:nvPr/>
            </p:nvGrpSpPr>
            <p:grpSpPr>
              <a:xfrm>
                <a:off x="363242" y="382791"/>
                <a:ext cx="2466657" cy="1121597"/>
                <a:chOff x="31005" y="9514"/>
                <a:chExt cx="2466656" cy="1121595"/>
              </a:xfrm>
            </p:grpSpPr>
            <p:sp>
              <p:nvSpPr>
                <p:cNvPr id="417" name="Shape 417"/>
                <p:cNvSpPr/>
                <p:nvPr/>
              </p:nvSpPr>
              <p:spPr>
                <a:xfrm>
                  <a:off x="31005" y="9514"/>
                  <a:ext cx="1174751" cy="405132"/>
                </a:xfrm>
                <a:prstGeom prst="rect">
                  <a:avLst/>
                </a:prstGeom>
                <a:noFill/>
                <a:ln w="317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000">
                      <a:solidFill>
                        <a:srgbClr val="EBEBEB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编辑调试</a:t>
                  </a:r>
                </a:p>
              </p:txBody>
            </p:sp>
            <p:sp>
              <p:nvSpPr>
                <p:cNvPr id="418" name="Shape 418"/>
                <p:cNvSpPr/>
                <p:nvPr/>
              </p:nvSpPr>
              <p:spPr>
                <a:xfrm flipH="1" flipV="1">
                  <a:off x="1505406" y="257058"/>
                  <a:ext cx="992257" cy="874053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oval" w="med" len="med"/>
                </a:ln>
                <a:effectLst>
                  <a:outerShdw blurRad="635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42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80000"/>
                          </a:srgbClr>
                        </a:outerShdw>
                      </a:effectLst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437" name="Group 437"/>
          <p:cNvGrpSpPr/>
          <p:nvPr/>
        </p:nvGrpSpPr>
        <p:grpSpPr>
          <a:xfrm>
            <a:off x="3226875" y="6683952"/>
            <a:ext cx="6472007" cy="1427110"/>
            <a:chOff x="0" y="0"/>
            <a:chExt cx="6472005" cy="1427108"/>
          </a:xfrm>
        </p:grpSpPr>
        <p:grpSp>
          <p:nvGrpSpPr>
            <p:cNvPr id="426" name="Group 426"/>
            <p:cNvGrpSpPr/>
            <p:nvPr/>
          </p:nvGrpSpPr>
          <p:grpSpPr>
            <a:xfrm>
              <a:off x="-1" y="287391"/>
              <a:ext cx="3682090" cy="589325"/>
              <a:chOff x="0" y="0"/>
              <a:chExt cx="3682088" cy="589323"/>
            </a:xfrm>
          </p:grpSpPr>
          <p:grpSp>
            <p:nvGrpSpPr>
              <p:cNvPr id="424" name="Group 424"/>
              <p:cNvGrpSpPr/>
              <p:nvPr/>
            </p:nvGrpSpPr>
            <p:grpSpPr>
              <a:xfrm>
                <a:off x="0" y="0"/>
                <a:ext cx="2334678" cy="589324"/>
                <a:chOff x="0" y="0"/>
                <a:chExt cx="2334677" cy="589323"/>
              </a:xfrm>
            </p:grpSpPr>
            <p:sp>
              <p:nvSpPr>
                <p:cNvPr id="422" name="Shape 422"/>
                <p:cNvSpPr/>
                <p:nvPr/>
              </p:nvSpPr>
              <p:spPr>
                <a:xfrm>
                  <a:off x="420549" y="14648"/>
                  <a:ext cx="1914129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E67947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Res Depot</a:t>
                  </a:r>
                </a:p>
              </p:txBody>
            </p:sp>
            <p:pic>
              <p:nvPicPr>
                <p:cNvPr id="423" name="res depot.png"/>
                <p:cNvPicPr>
                  <a:picLocks noChangeAspect="1"/>
                </p:cNvPicPr>
                <p:nvPr/>
              </p:nvPicPr>
              <p:blipFill>
                <a:blip r:embed="rId9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25" name="Shape 425"/>
              <p:cNvSpPr/>
              <p:nvPr/>
            </p:nvSpPr>
            <p:spPr>
              <a:xfrm flipH="1" flipV="1">
                <a:off x="2459973" y="260582"/>
                <a:ext cx="1222116" cy="1"/>
              </a:xfrm>
              <a:prstGeom prst="line">
                <a:avLst/>
              </a:prstGeom>
              <a:noFill/>
              <a:ln w="50800" cap="flat">
                <a:solidFill>
                  <a:srgbClr val="E67947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31" name="Group 431"/>
            <p:cNvGrpSpPr/>
            <p:nvPr/>
          </p:nvGrpSpPr>
          <p:grpSpPr>
            <a:xfrm>
              <a:off x="0" y="841032"/>
              <a:ext cx="3682089" cy="586077"/>
              <a:chOff x="0" y="0"/>
              <a:chExt cx="3682088" cy="586076"/>
            </a:xfrm>
          </p:grpSpPr>
          <p:grpSp>
            <p:nvGrpSpPr>
              <p:cNvPr id="429" name="Group 429"/>
              <p:cNvGrpSpPr/>
              <p:nvPr/>
            </p:nvGrpSpPr>
            <p:grpSpPr>
              <a:xfrm>
                <a:off x="0" y="0"/>
                <a:ext cx="3116698" cy="586077"/>
                <a:chOff x="0" y="0"/>
                <a:chExt cx="3116697" cy="586076"/>
              </a:xfrm>
            </p:grpSpPr>
            <p:sp>
              <p:nvSpPr>
                <p:cNvPr id="427" name="Shape 427"/>
                <p:cNvSpPr/>
                <p:nvPr/>
              </p:nvSpPr>
              <p:spPr>
                <a:xfrm>
                  <a:off x="418269" y="11401"/>
                  <a:ext cx="2698429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34DBC0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Texture Merger</a:t>
                  </a:r>
                </a:p>
              </p:txBody>
            </p:sp>
            <p:pic>
              <p:nvPicPr>
                <p:cNvPr id="428" name="texture merger.png"/>
                <p:cNvPicPr>
                  <a:picLocks noChangeAspect="1"/>
                </p:cNvPicPr>
                <p:nvPr/>
              </p:nvPicPr>
              <p:blipFill>
                <a:blip r:embed="rId10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30" name="Shape 430"/>
              <p:cNvSpPr/>
              <p:nvPr/>
            </p:nvSpPr>
            <p:spPr>
              <a:xfrm flipH="1" flipV="1">
                <a:off x="3158601" y="274385"/>
                <a:ext cx="523488" cy="1"/>
              </a:xfrm>
              <a:prstGeom prst="line">
                <a:avLst/>
              </a:prstGeom>
              <a:noFill/>
              <a:ln w="50800" cap="flat">
                <a:solidFill>
                  <a:srgbClr val="34DBC0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36" name="Group 436"/>
            <p:cNvGrpSpPr/>
            <p:nvPr/>
          </p:nvGrpSpPr>
          <p:grpSpPr>
            <a:xfrm>
              <a:off x="3646370" y="0"/>
              <a:ext cx="2825636" cy="1155040"/>
              <a:chOff x="0" y="0"/>
              <a:chExt cx="2825635" cy="1155039"/>
            </a:xfrm>
          </p:grpSpPr>
          <p:sp>
            <p:nvSpPr>
              <p:cNvPr id="432" name="Shape 432"/>
              <p:cNvSpPr/>
              <p:nvPr/>
            </p:nvSpPr>
            <p:spPr>
              <a:xfrm flipH="1">
                <a:off x="-1" y="540012"/>
                <a:ext cx="2" cy="615028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grpSp>
            <p:nvGrpSpPr>
              <p:cNvPr id="435" name="Group 435"/>
              <p:cNvGrpSpPr/>
              <p:nvPr/>
            </p:nvGrpSpPr>
            <p:grpSpPr>
              <a:xfrm>
                <a:off x="363242" y="-1"/>
                <a:ext cx="2462394" cy="1049136"/>
                <a:chOff x="31005" y="0"/>
                <a:chExt cx="2462393" cy="1049134"/>
              </a:xfrm>
            </p:grpSpPr>
            <p:sp>
              <p:nvSpPr>
                <p:cNvPr id="433" name="Shape 433"/>
                <p:cNvSpPr/>
                <p:nvPr/>
              </p:nvSpPr>
              <p:spPr>
                <a:xfrm>
                  <a:off x="31005" y="644003"/>
                  <a:ext cx="1174751" cy="405132"/>
                </a:xfrm>
                <a:prstGeom prst="rect">
                  <a:avLst/>
                </a:prstGeom>
                <a:noFill/>
                <a:ln w="317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000">
                      <a:solidFill>
                        <a:srgbClr val="EBEBEB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资源管理</a:t>
                  </a:r>
                </a:p>
              </p:txBody>
            </p:sp>
            <p:sp>
              <p:nvSpPr>
                <p:cNvPr id="434" name="Shape 434"/>
                <p:cNvSpPr/>
                <p:nvPr/>
              </p:nvSpPr>
              <p:spPr>
                <a:xfrm flipH="1">
                  <a:off x="1493746" y="-1"/>
                  <a:ext cx="999654" cy="823520"/>
                </a:xfrm>
                <a:prstGeom prst="line">
                  <a:avLst/>
                </a:prstGeom>
                <a:noFill/>
                <a:ln w="50800" cap="flat">
                  <a:solidFill>
                    <a:srgbClr val="FFFFFF"/>
                  </a:solidFill>
                  <a:prstDash val="solid"/>
                  <a:miter lim="400000"/>
                  <a:tailEnd type="oval" w="med" len="med"/>
                </a:ln>
                <a:effectLst>
                  <a:outerShdw blurRad="635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>
                    <a:defRPr sz="42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80000"/>
                          </a:srgbClr>
                        </a:outerShdw>
                      </a:effectLst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</p:grpSp>
        </p:grpSp>
      </p:grpSp>
      <p:grpSp>
        <p:nvGrpSpPr>
          <p:cNvPr id="457" name="Group 457"/>
          <p:cNvGrpSpPr/>
          <p:nvPr/>
        </p:nvGrpSpPr>
        <p:grpSpPr>
          <a:xfrm>
            <a:off x="12113279" y="6691312"/>
            <a:ext cx="7028993" cy="2156923"/>
            <a:chOff x="0" y="0"/>
            <a:chExt cx="7028992" cy="2156921"/>
          </a:xfrm>
        </p:grpSpPr>
        <p:grpSp>
          <p:nvGrpSpPr>
            <p:cNvPr id="442" name="Group 442"/>
            <p:cNvGrpSpPr/>
            <p:nvPr/>
          </p:nvGrpSpPr>
          <p:grpSpPr>
            <a:xfrm>
              <a:off x="1966959" y="1582246"/>
              <a:ext cx="3948456" cy="574676"/>
              <a:chOff x="0" y="-1587"/>
              <a:chExt cx="3948455" cy="574675"/>
            </a:xfrm>
          </p:grpSpPr>
          <p:grpSp>
            <p:nvGrpSpPr>
              <p:cNvPr id="440" name="Group 440"/>
              <p:cNvGrpSpPr/>
              <p:nvPr/>
            </p:nvGrpSpPr>
            <p:grpSpPr>
              <a:xfrm>
                <a:off x="825839" y="-1588"/>
                <a:ext cx="3122617" cy="574676"/>
                <a:chOff x="0" y="-1587"/>
                <a:chExt cx="3122616" cy="574675"/>
              </a:xfrm>
            </p:grpSpPr>
            <p:sp>
              <p:nvSpPr>
                <p:cNvPr id="438" name="Shape 438"/>
                <p:cNvSpPr/>
                <p:nvPr/>
              </p:nvSpPr>
              <p:spPr>
                <a:xfrm>
                  <a:off x="323134" y="-1588"/>
                  <a:ext cx="2799483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45BFF1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WindowsPhone</a:t>
                  </a:r>
                </a:p>
              </p:txBody>
            </p:sp>
            <p:pic>
              <p:nvPicPr>
                <p:cNvPr id="439" name="winphonelogo.png"/>
                <p:cNvPicPr>
                  <a:picLocks noChangeAspect="1"/>
                </p:cNvPicPr>
                <p:nvPr/>
              </p:nvPicPr>
              <p:blipFill>
                <a:blip r:embed="rId11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394787" cy="535782"/>
                </a:xfrm>
                <a:prstGeom prst="rect">
                  <a:avLst/>
                </a:prstGeom>
                <a:ln w="317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</p:pic>
          </p:grpSp>
          <p:sp>
            <p:nvSpPr>
              <p:cNvPr id="441" name="Shape 441"/>
              <p:cNvSpPr/>
              <p:nvPr/>
            </p:nvSpPr>
            <p:spPr>
              <a:xfrm flipH="1" flipV="1">
                <a:off x="-1" y="260922"/>
                <a:ext cx="550364" cy="1"/>
              </a:xfrm>
              <a:prstGeom prst="line">
                <a:avLst/>
              </a:prstGeom>
              <a:noFill/>
              <a:ln w="50800" cap="flat">
                <a:solidFill>
                  <a:srgbClr val="23A0F0"/>
                </a:solidFill>
                <a:prstDash val="solid"/>
                <a:miter lim="400000"/>
                <a:head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47" name="Group 447"/>
            <p:cNvGrpSpPr/>
            <p:nvPr/>
          </p:nvGrpSpPr>
          <p:grpSpPr>
            <a:xfrm>
              <a:off x="1966959" y="883561"/>
              <a:ext cx="5062034" cy="584454"/>
              <a:chOff x="0" y="0"/>
              <a:chExt cx="5062033" cy="584452"/>
            </a:xfrm>
          </p:grpSpPr>
          <p:grpSp>
            <p:nvGrpSpPr>
              <p:cNvPr id="445" name="Group 445"/>
              <p:cNvGrpSpPr/>
              <p:nvPr/>
            </p:nvGrpSpPr>
            <p:grpSpPr>
              <a:xfrm>
                <a:off x="736542" y="0"/>
                <a:ext cx="4325492" cy="584453"/>
                <a:chOff x="0" y="0"/>
                <a:chExt cx="4325491" cy="584452"/>
              </a:xfrm>
            </p:grpSpPr>
            <p:sp>
              <p:nvSpPr>
                <p:cNvPr id="443" name="Shape 443"/>
                <p:cNvSpPr/>
                <p:nvPr/>
              </p:nvSpPr>
              <p:spPr>
                <a:xfrm>
                  <a:off x="350689" y="9777"/>
                  <a:ext cx="3974803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A4C400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Egret Android Support</a:t>
                  </a:r>
                </a:p>
              </p:txBody>
            </p:sp>
            <p:pic>
              <p:nvPicPr>
                <p:cNvPr id="444" name="android support.png"/>
                <p:cNvPicPr>
                  <a:picLocks noChangeAspect="1"/>
                </p:cNvPicPr>
                <p:nvPr/>
              </p:nvPicPr>
              <p:blipFill>
                <a:blip r:embed="rId1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46" name="Shape 446"/>
              <p:cNvSpPr/>
              <p:nvPr/>
            </p:nvSpPr>
            <p:spPr>
              <a:xfrm flipH="1" flipV="1">
                <a:off x="-1" y="273573"/>
                <a:ext cx="550364" cy="1"/>
              </a:xfrm>
              <a:prstGeom prst="line">
                <a:avLst/>
              </a:prstGeom>
              <a:noFill/>
              <a:ln w="50800" cap="flat">
                <a:solidFill>
                  <a:srgbClr val="A4C400"/>
                </a:solidFill>
                <a:prstDash val="solid"/>
                <a:miter lim="400000"/>
                <a:head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52" name="Group 452"/>
            <p:cNvGrpSpPr/>
            <p:nvPr/>
          </p:nvGrpSpPr>
          <p:grpSpPr>
            <a:xfrm>
              <a:off x="1966959" y="196153"/>
              <a:ext cx="4326759" cy="582830"/>
              <a:chOff x="0" y="0"/>
              <a:chExt cx="4326758" cy="582828"/>
            </a:xfrm>
          </p:grpSpPr>
          <p:grpSp>
            <p:nvGrpSpPr>
              <p:cNvPr id="450" name="Group 450"/>
              <p:cNvGrpSpPr/>
              <p:nvPr/>
            </p:nvGrpSpPr>
            <p:grpSpPr>
              <a:xfrm>
                <a:off x="736542" y="0"/>
                <a:ext cx="3590217" cy="582829"/>
                <a:chOff x="0" y="0"/>
                <a:chExt cx="3590216" cy="582828"/>
              </a:xfrm>
            </p:grpSpPr>
            <p:sp>
              <p:nvSpPr>
                <p:cNvPr id="448" name="Shape 448"/>
                <p:cNvSpPr/>
                <p:nvPr/>
              </p:nvSpPr>
              <p:spPr>
                <a:xfrm>
                  <a:off x="352658" y="8153"/>
                  <a:ext cx="3237559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B8BEC2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Egret iOS Support</a:t>
                  </a:r>
                </a:p>
              </p:txBody>
            </p:sp>
            <p:pic>
              <p:nvPicPr>
                <p:cNvPr id="449" name="ios support.png"/>
                <p:cNvPicPr>
                  <a:picLocks noChangeAspect="1"/>
                </p:cNvPicPr>
                <p:nvPr/>
              </p:nvPicPr>
              <p:blipFill>
                <a:blip r:embed="rId13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51" name="Shape 451"/>
              <p:cNvSpPr/>
              <p:nvPr/>
            </p:nvSpPr>
            <p:spPr>
              <a:xfrm flipH="1" flipV="1">
                <a:off x="-1" y="285769"/>
                <a:ext cx="550364" cy="1"/>
              </a:xfrm>
              <a:prstGeom prst="line">
                <a:avLst/>
              </a:prstGeom>
              <a:noFill/>
              <a:ln w="50800" cap="flat">
                <a:solidFill>
                  <a:srgbClr val="B6BBBF"/>
                </a:solidFill>
                <a:prstDash val="solid"/>
                <a:miter lim="400000"/>
                <a:head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56" name="Group 456"/>
            <p:cNvGrpSpPr/>
            <p:nvPr/>
          </p:nvGrpSpPr>
          <p:grpSpPr>
            <a:xfrm>
              <a:off x="-1" y="0"/>
              <a:ext cx="1984832" cy="1884344"/>
              <a:chOff x="0" y="0"/>
              <a:chExt cx="1984830" cy="1884342"/>
            </a:xfrm>
          </p:grpSpPr>
          <p:sp>
            <p:nvSpPr>
              <p:cNvPr id="453" name="Shape 453"/>
              <p:cNvSpPr/>
              <p:nvPr/>
            </p:nvSpPr>
            <p:spPr>
              <a:xfrm>
                <a:off x="-1" y="-1"/>
                <a:ext cx="568409" cy="1124151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54" name="Shape 454"/>
              <p:cNvSpPr/>
              <p:nvPr/>
            </p:nvSpPr>
            <p:spPr>
              <a:xfrm>
                <a:off x="782446" y="906043"/>
                <a:ext cx="869951" cy="503683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800">
                    <a:solidFill>
                      <a:srgbClr val="EBEBEB"/>
                    </a:solidFill>
                    <a:effectLst>
                      <a:outerShdw blurRad="50800" dist="25400" dir="5400000" rotWithShape="0">
                        <a:srgbClr val="000000"/>
                      </a:outerShdw>
                    </a:effectLst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原生</a:t>
                </a:r>
              </a:p>
            </p:txBody>
          </p:sp>
          <p:sp>
            <p:nvSpPr>
              <p:cNvPr id="455" name="Shape 455"/>
              <p:cNvSpPr/>
              <p:nvPr/>
            </p:nvSpPr>
            <p:spPr>
              <a:xfrm flipH="1">
                <a:off x="1984830" y="465644"/>
                <a:ext cx="1" cy="1418699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472" name="Group 472"/>
          <p:cNvGrpSpPr/>
          <p:nvPr/>
        </p:nvGrpSpPr>
        <p:grpSpPr>
          <a:xfrm>
            <a:off x="12121501" y="4813758"/>
            <a:ext cx="5678111" cy="1876251"/>
            <a:chOff x="0" y="-1587"/>
            <a:chExt cx="5678109" cy="1876249"/>
          </a:xfrm>
        </p:grpSpPr>
        <p:grpSp>
          <p:nvGrpSpPr>
            <p:cNvPr id="462" name="Group 462"/>
            <p:cNvGrpSpPr/>
            <p:nvPr/>
          </p:nvGrpSpPr>
          <p:grpSpPr>
            <a:xfrm>
              <a:off x="1956223" y="842180"/>
              <a:ext cx="3721887" cy="587701"/>
              <a:chOff x="0" y="0"/>
              <a:chExt cx="3721886" cy="587699"/>
            </a:xfrm>
          </p:grpSpPr>
          <p:grpSp>
            <p:nvGrpSpPr>
              <p:cNvPr id="460" name="Group 460"/>
              <p:cNvGrpSpPr/>
              <p:nvPr/>
            </p:nvGrpSpPr>
            <p:grpSpPr>
              <a:xfrm>
                <a:off x="736542" y="0"/>
                <a:ext cx="2985345" cy="587700"/>
                <a:chOff x="0" y="0"/>
                <a:chExt cx="2985344" cy="587699"/>
              </a:xfrm>
            </p:grpSpPr>
            <p:sp>
              <p:nvSpPr>
                <p:cNvPr id="458" name="Shape 458"/>
                <p:cNvSpPr/>
                <p:nvPr/>
              </p:nvSpPr>
              <p:spPr>
                <a:xfrm>
                  <a:off x="399604" y="13024"/>
                  <a:ext cx="2585741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F94847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Egret Runtime</a:t>
                  </a:r>
                </a:p>
              </p:txBody>
            </p:sp>
            <p:pic>
              <p:nvPicPr>
                <p:cNvPr id="459" name="runtime.png"/>
                <p:cNvPicPr>
                  <a:picLocks noChangeAspect="1"/>
                </p:cNvPicPr>
                <p:nvPr/>
              </p:nvPicPr>
              <p:blipFill>
                <a:blip r:embed="rId14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461" name="Shape 461"/>
              <p:cNvSpPr/>
              <p:nvPr/>
            </p:nvSpPr>
            <p:spPr>
              <a:xfrm flipH="1" flipV="1">
                <a:off x="-1" y="271980"/>
                <a:ext cx="550364" cy="1"/>
              </a:xfrm>
              <a:prstGeom prst="line">
                <a:avLst/>
              </a:prstGeom>
              <a:noFill/>
              <a:ln w="50800" cap="flat">
                <a:solidFill>
                  <a:srgbClr val="F94847"/>
                </a:solidFill>
                <a:prstDash val="solid"/>
                <a:miter lim="400000"/>
                <a:head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67" name="Group 467"/>
            <p:cNvGrpSpPr/>
            <p:nvPr/>
          </p:nvGrpSpPr>
          <p:grpSpPr>
            <a:xfrm>
              <a:off x="1956223" y="-1588"/>
              <a:ext cx="3574480" cy="574676"/>
              <a:chOff x="0" y="-1587"/>
              <a:chExt cx="3574479" cy="574675"/>
            </a:xfrm>
          </p:grpSpPr>
          <p:grpSp>
            <p:nvGrpSpPr>
              <p:cNvPr id="465" name="Group 465"/>
              <p:cNvGrpSpPr/>
              <p:nvPr/>
            </p:nvGrpSpPr>
            <p:grpSpPr>
              <a:xfrm>
                <a:off x="736542" y="-1588"/>
                <a:ext cx="2837938" cy="574676"/>
                <a:chOff x="0" y="-1587"/>
                <a:chExt cx="2837937" cy="574675"/>
              </a:xfrm>
            </p:grpSpPr>
            <p:sp>
              <p:nvSpPr>
                <p:cNvPr id="463" name="Shape 463"/>
                <p:cNvSpPr/>
                <p:nvPr/>
              </p:nvSpPr>
              <p:spPr>
                <a:xfrm>
                  <a:off x="410029" y="-1588"/>
                  <a:ext cx="2427909" cy="57467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none" lIns="71437" tIns="71437" rIns="71437" bIns="71437" numCol="1" anchor="ctr">
                  <a:spAutoFit/>
                </a:bodyPr>
                <a:lstStyle>
                  <a:lvl1pPr>
                    <a:defRPr sz="2800" b="1">
                      <a:solidFill>
                        <a:srgbClr val="F06528"/>
                      </a:solidFill>
                      <a:effectLst>
                        <a:outerShdw blurRad="50800" dist="25400" dir="5400000" rotWithShape="0">
                          <a:srgbClr val="000000"/>
                        </a:outerShdw>
                      </a:effectLst>
                      <a:latin typeface="Helvetica"/>
                      <a:ea typeface="Helvetica"/>
                      <a:cs typeface="Helvetica"/>
                      <a:sym typeface="Helvetica"/>
                    </a:defRPr>
                  </a:lvl1pPr>
                </a:lstStyle>
                <a:p>
                  <a:r>
                    <a:t>HTML5 Game</a:t>
                  </a:r>
                </a:p>
              </p:txBody>
            </p:sp>
            <p:pic>
              <p:nvPicPr>
                <p:cNvPr id="464" name="20110125121549336.png"/>
                <p:cNvPicPr>
                  <a:picLocks noChangeAspect="1"/>
                </p:cNvPicPr>
                <p:nvPr/>
              </p:nvPicPr>
              <p:blipFill>
                <a:blip r:embed="rId15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535782" cy="535782"/>
                </a:xfrm>
                <a:prstGeom prst="rect">
                  <a:avLst/>
                </a:prstGeom>
                <a:ln w="3175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</p:pic>
          </p:grpSp>
          <p:sp>
            <p:nvSpPr>
              <p:cNvPr id="466" name="Shape 466"/>
              <p:cNvSpPr/>
              <p:nvPr/>
            </p:nvSpPr>
            <p:spPr>
              <a:xfrm flipH="1" flipV="1">
                <a:off x="-1" y="267890"/>
                <a:ext cx="550364" cy="1"/>
              </a:xfrm>
              <a:prstGeom prst="line">
                <a:avLst/>
              </a:prstGeom>
              <a:noFill/>
              <a:ln w="50800" cap="flat">
                <a:solidFill>
                  <a:srgbClr val="F06528"/>
                </a:solidFill>
                <a:prstDash val="solid"/>
                <a:miter lim="400000"/>
                <a:head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  <p:grpSp>
          <p:nvGrpSpPr>
            <p:cNvPr id="471" name="Group 471"/>
            <p:cNvGrpSpPr/>
            <p:nvPr/>
          </p:nvGrpSpPr>
          <p:grpSpPr>
            <a:xfrm>
              <a:off x="0" y="252806"/>
              <a:ext cx="1976370" cy="1621857"/>
              <a:chOff x="0" y="0"/>
              <a:chExt cx="1976369" cy="1621855"/>
            </a:xfrm>
          </p:grpSpPr>
          <p:sp>
            <p:nvSpPr>
              <p:cNvPr id="468" name="Shape 468"/>
              <p:cNvSpPr/>
              <p:nvPr/>
            </p:nvSpPr>
            <p:spPr>
              <a:xfrm flipV="1">
                <a:off x="-1" y="487717"/>
                <a:ext cx="560795" cy="1134139"/>
              </a:xfrm>
              <a:prstGeom prst="line">
                <a:avLst/>
              </a:prstGeom>
              <a:noFill/>
              <a:ln w="50800" cap="flat">
                <a:solidFill>
                  <a:srgbClr val="FFFFFF"/>
                </a:solidFill>
                <a:prstDash val="solid"/>
                <a:miter lim="400000"/>
                <a:tailEnd type="oval" w="med" len="med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469" name="Shape 469"/>
              <p:cNvSpPr/>
              <p:nvPr/>
            </p:nvSpPr>
            <p:spPr>
              <a:xfrm>
                <a:off x="761715" y="205356"/>
                <a:ext cx="1089993" cy="476251"/>
              </a:xfrm>
              <a:prstGeom prst="rect">
                <a:avLst/>
              </a:prstGeom>
              <a:noFill/>
              <a:ln w="3175" cap="flat">
                <a:solidFill>
                  <a:srgbClr val="FFFFFF"/>
                </a:solidFill>
                <a:prstDash val="solid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none" lIns="71437" tIns="71437" rIns="71437" bIns="71437" numCol="1" anchor="ctr">
                <a:spAutoFit/>
              </a:bodyPr>
              <a:lstStyle>
                <a:lvl1pPr>
                  <a:defRPr sz="2200" b="1">
                    <a:solidFill>
                      <a:srgbClr val="EBEBEB"/>
                    </a:solidFill>
                    <a:effectLst>
                      <a:outerShdw blurRad="50800" dist="25400" dir="5400000" rotWithShape="0">
                        <a:srgbClr val="000000"/>
                      </a:outerShdw>
                    </a:effectLst>
                    <a:latin typeface="Helvetica"/>
                    <a:ea typeface="Helvetica"/>
                    <a:cs typeface="Helvetica"/>
                    <a:sym typeface="Helvetica"/>
                  </a:defRPr>
                </a:lvl1pPr>
              </a:lstStyle>
              <a:p>
                <a:r>
                  <a:t>HTML5</a:t>
                </a:r>
              </a:p>
            </p:txBody>
          </p:sp>
          <p:sp>
            <p:nvSpPr>
              <p:cNvPr id="470" name="Shape 470"/>
              <p:cNvSpPr/>
              <p:nvPr/>
            </p:nvSpPr>
            <p:spPr>
              <a:xfrm>
                <a:off x="1976369" y="0"/>
                <a:ext cx="1" cy="894968"/>
              </a:xfrm>
              <a:prstGeom prst="line">
                <a:avLst/>
              </a:prstGeom>
              <a:noFill/>
              <a:ln w="63500" cap="flat">
                <a:solidFill>
                  <a:srgbClr val="FFFFFF"/>
                </a:solidFill>
                <a:prstDash val="solid"/>
                <a:miter lim="400000"/>
              </a:ln>
              <a:effectLst>
                <a:outerShdw blurRad="635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71437" tIns="71437" rIns="71437" bIns="71437" numCol="1" anchor="ctr">
                <a:noAutofit/>
              </a:bodyPr>
              <a:lstStyle/>
              <a:p>
                <a:pPr>
                  <a:defRPr sz="42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80000"/>
                        </a:srgbClr>
                      </a:outerShdw>
                    </a:effectLst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</p:grpSp>
      </p:grpSp>
      <p:grpSp>
        <p:nvGrpSpPr>
          <p:cNvPr id="476" name="Group 476"/>
          <p:cNvGrpSpPr/>
          <p:nvPr/>
        </p:nvGrpSpPr>
        <p:grpSpPr>
          <a:xfrm>
            <a:off x="17735767" y="5064150"/>
            <a:ext cx="2097534" cy="894968"/>
            <a:chOff x="76199" y="0"/>
            <a:chExt cx="2097533" cy="894966"/>
          </a:xfrm>
        </p:grpSpPr>
        <p:sp>
          <p:nvSpPr>
            <p:cNvPr id="473" name="Shape 473"/>
            <p:cNvSpPr/>
            <p:nvPr/>
          </p:nvSpPr>
          <p:spPr>
            <a:xfrm>
              <a:off x="592583" y="168747"/>
              <a:ext cx="1581151" cy="503683"/>
            </a:xfrm>
            <a:prstGeom prst="rect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 sz="28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开放平台</a:t>
              </a:r>
            </a:p>
          </p:txBody>
        </p:sp>
        <p:sp>
          <p:nvSpPr>
            <p:cNvPr id="474" name="Shape 474"/>
            <p:cNvSpPr/>
            <p:nvPr/>
          </p:nvSpPr>
          <p:spPr>
            <a:xfrm flipH="1">
              <a:off x="94706" y="0"/>
              <a:ext cx="1" cy="894968"/>
            </a:xfrm>
            <a:prstGeom prst="line">
              <a:avLst/>
            </a:prstGeom>
            <a:noFill/>
            <a:ln w="63500" cap="flat">
              <a:solidFill>
                <a:srgbClr val="FFFFFF"/>
              </a:solidFill>
              <a:prstDash val="solid"/>
              <a:miter lim="400000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76199" y="440177"/>
              <a:ext cx="398473" cy="1"/>
            </a:xfrm>
            <a:prstGeom prst="line">
              <a:avLst/>
            </a:prstGeom>
            <a:noFill/>
            <a:ln w="50800" cap="flat">
              <a:solidFill>
                <a:srgbClr val="FFFFFF"/>
              </a:solidFill>
              <a:prstDash val="solid"/>
              <a:miter lim="400000"/>
              <a:headEnd type="oval" w="med" len="med"/>
            </a:ln>
            <a:effectLst>
              <a:outerShdw blurRad="635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42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</p:grpSp>
      <p:sp>
        <p:nvSpPr>
          <p:cNvPr id="477" name="Shape 477"/>
          <p:cNvSpPr/>
          <p:nvPr/>
        </p:nvSpPr>
        <p:spPr>
          <a:xfrm>
            <a:off x="10209212" y="12273870"/>
            <a:ext cx="3965576" cy="771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被搁置的计划</a:t>
            </a:r>
          </a:p>
        </p:txBody>
      </p:sp>
      <p:sp>
        <p:nvSpPr>
          <p:cNvPr id="478" name="Shape 478"/>
          <p:cNvSpPr/>
          <p:nvPr/>
        </p:nvSpPr>
        <p:spPr>
          <a:xfrm>
            <a:off x="10408919" y="544612"/>
            <a:ext cx="3566161" cy="90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Egret工作流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99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499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499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99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499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99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499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4" grpId="1" animBg="1" advAuto="0"/>
      <p:bldP spid="400" grpId="4" animBg="1" advAuto="0"/>
      <p:bldP spid="421" grpId="2" animBg="1" advAuto="0"/>
      <p:bldP spid="437" grpId="3" animBg="1" advAuto="0"/>
      <p:bldP spid="457" grpId="7" animBg="1" advAuto="0"/>
      <p:bldP spid="472" grpId="5" animBg="1" advAuto="0"/>
      <p:bldP spid="476" grpId="6" animBg="1" advAuto="0"/>
      <p:bldP spid="477" grpId="8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roup 484"/>
          <p:cNvGrpSpPr/>
          <p:nvPr/>
        </p:nvGrpSpPr>
        <p:grpSpPr>
          <a:xfrm>
            <a:off x="10477500" y="5207000"/>
            <a:ext cx="3429000" cy="3429000"/>
            <a:chOff x="0" y="0"/>
            <a:chExt cx="3429000" cy="3429000"/>
          </a:xfrm>
        </p:grpSpPr>
        <p:sp>
          <p:nvSpPr>
            <p:cNvPr id="482" name="Shape 482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>
              <a:off x="383799" y="1341352"/>
              <a:ext cx="2661402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Egret Core</a:t>
              </a:r>
            </a:p>
          </p:txBody>
        </p:sp>
      </p:grpSp>
      <p:grpSp>
        <p:nvGrpSpPr>
          <p:cNvPr id="487" name="Group 487"/>
          <p:cNvGrpSpPr/>
          <p:nvPr/>
        </p:nvGrpSpPr>
        <p:grpSpPr>
          <a:xfrm>
            <a:off x="7699375" y="3308350"/>
            <a:ext cx="3429000" cy="3429000"/>
            <a:chOff x="0" y="0"/>
            <a:chExt cx="3429000" cy="3429000"/>
          </a:xfrm>
        </p:grpSpPr>
        <p:sp>
          <p:nvSpPr>
            <p:cNvPr id="485" name="Shape 485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>
              <a:off x="754076" y="1341352"/>
              <a:ext cx="1920848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Display</a:t>
              </a:r>
            </a:p>
          </p:txBody>
        </p:sp>
      </p:grpSp>
      <p:grpSp>
        <p:nvGrpSpPr>
          <p:cNvPr id="490" name="Group 490"/>
          <p:cNvGrpSpPr/>
          <p:nvPr/>
        </p:nvGrpSpPr>
        <p:grpSpPr>
          <a:xfrm>
            <a:off x="7318375" y="6026150"/>
            <a:ext cx="3429000" cy="3429000"/>
            <a:chOff x="0" y="0"/>
            <a:chExt cx="3429000" cy="3429000"/>
          </a:xfrm>
        </p:grpSpPr>
        <p:sp>
          <p:nvSpPr>
            <p:cNvPr id="488" name="Shape 488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1200705" y="1341352"/>
              <a:ext cx="1027590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Net</a:t>
              </a:r>
            </a:p>
          </p:txBody>
        </p:sp>
      </p:grpSp>
      <p:grpSp>
        <p:nvGrpSpPr>
          <p:cNvPr id="493" name="Group 493"/>
          <p:cNvGrpSpPr/>
          <p:nvPr/>
        </p:nvGrpSpPr>
        <p:grpSpPr>
          <a:xfrm>
            <a:off x="10369550" y="2216150"/>
            <a:ext cx="3429000" cy="3429000"/>
            <a:chOff x="0" y="0"/>
            <a:chExt cx="3429000" cy="3429000"/>
          </a:xfrm>
        </p:grpSpPr>
        <p:sp>
          <p:nvSpPr>
            <p:cNvPr id="491" name="Shape 491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848224" y="1341352"/>
              <a:ext cx="1732552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Sound</a:t>
              </a:r>
            </a:p>
          </p:txBody>
        </p:sp>
      </p:grpSp>
      <p:grpSp>
        <p:nvGrpSpPr>
          <p:cNvPr id="496" name="Group 496"/>
          <p:cNvGrpSpPr/>
          <p:nvPr/>
        </p:nvGrpSpPr>
        <p:grpSpPr>
          <a:xfrm>
            <a:off x="13039725" y="3308350"/>
            <a:ext cx="3429000" cy="3429000"/>
            <a:chOff x="0" y="0"/>
            <a:chExt cx="3429000" cy="3429000"/>
          </a:xfrm>
        </p:grpSpPr>
        <p:sp>
          <p:nvSpPr>
            <p:cNvPr id="494" name="Shape 494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5" name="Shape 495"/>
            <p:cNvSpPr/>
            <p:nvPr/>
          </p:nvSpPr>
          <p:spPr>
            <a:xfrm>
              <a:off x="1131529" y="1341352"/>
              <a:ext cx="1165942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Text</a:t>
              </a:r>
            </a:p>
          </p:txBody>
        </p:sp>
      </p:grpSp>
      <p:grpSp>
        <p:nvGrpSpPr>
          <p:cNvPr id="499" name="Group 499"/>
          <p:cNvGrpSpPr/>
          <p:nvPr/>
        </p:nvGrpSpPr>
        <p:grpSpPr>
          <a:xfrm>
            <a:off x="13636625" y="6026150"/>
            <a:ext cx="3429000" cy="3429000"/>
            <a:chOff x="0" y="0"/>
            <a:chExt cx="3429000" cy="3429000"/>
          </a:xfrm>
        </p:grpSpPr>
        <p:sp>
          <p:nvSpPr>
            <p:cNvPr id="497" name="Shape 497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841909" y="1341352"/>
              <a:ext cx="1745182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Tween</a:t>
              </a:r>
            </a:p>
          </p:txBody>
        </p:sp>
      </p:grpSp>
      <p:grpSp>
        <p:nvGrpSpPr>
          <p:cNvPr id="502" name="Group 502"/>
          <p:cNvGrpSpPr/>
          <p:nvPr/>
        </p:nvGrpSpPr>
        <p:grpSpPr>
          <a:xfrm>
            <a:off x="11899900" y="8070850"/>
            <a:ext cx="3429000" cy="3429000"/>
            <a:chOff x="0" y="0"/>
            <a:chExt cx="3429000" cy="3429000"/>
          </a:xfrm>
        </p:grpSpPr>
        <p:sp>
          <p:nvSpPr>
            <p:cNvPr id="500" name="Shape 500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1" name="Shape 501"/>
            <p:cNvSpPr/>
            <p:nvPr/>
          </p:nvSpPr>
          <p:spPr>
            <a:xfrm>
              <a:off x="944955" y="1341352"/>
              <a:ext cx="1539090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Timer</a:t>
              </a:r>
            </a:p>
          </p:txBody>
        </p:sp>
      </p:grpSp>
      <p:grpSp>
        <p:nvGrpSpPr>
          <p:cNvPr id="505" name="Group 505"/>
          <p:cNvGrpSpPr/>
          <p:nvPr/>
        </p:nvGrpSpPr>
        <p:grpSpPr>
          <a:xfrm>
            <a:off x="9032875" y="8070850"/>
            <a:ext cx="3429000" cy="3429000"/>
            <a:chOff x="0" y="0"/>
            <a:chExt cx="3429000" cy="3429000"/>
          </a:xfrm>
        </p:grpSpPr>
        <p:sp>
          <p:nvSpPr>
            <p:cNvPr id="503" name="Shape 503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921131" y="1341352"/>
              <a:ext cx="1586738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Ticker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roup 509"/>
          <p:cNvGrpSpPr/>
          <p:nvPr/>
        </p:nvGrpSpPr>
        <p:grpSpPr>
          <a:xfrm>
            <a:off x="6465011" y="5143500"/>
            <a:ext cx="3429001" cy="3429000"/>
            <a:chOff x="0" y="0"/>
            <a:chExt cx="3429000" cy="3429000"/>
          </a:xfrm>
        </p:grpSpPr>
        <p:sp>
          <p:nvSpPr>
            <p:cNvPr id="507" name="Shape 507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08" name="Shape 508"/>
            <p:cNvSpPr/>
            <p:nvPr/>
          </p:nvSpPr>
          <p:spPr>
            <a:xfrm>
              <a:off x="499762" y="1341352"/>
              <a:ext cx="2429476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Egret EUI</a:t>
              </a:r>
            </a:p>
          </p:txBody>
        </p:sp>
      </p:grpSp>
      <p:grpSp>
        <p:nvGrpSpPr>
          <p:cNvPr id="512" name="Group 512"/>
          <p:cNvGrpSpPr/>
          <p:nvPr/>
        </p:nvGrpSpPr>
        <p:grpSpPr>
          <a:xfrm>
            <a:off x="10475522" y="5143500"/>
            <a:ext cx="3432956" cy="3429000"/>
            <a:chOff x="-1977" y="0"/>
            <a:chExt cx="3432954" cy="3429000"/>
          </a:xfrm>
        </p:grpSpPr>
        <p:sp>
          <p:nvSpPr>
            <p:cNvPr id="510" name="Shape 510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-1978" y="1341352"/>
              <a:ext cx="3432956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DragonBones</a:t>
              </a:r>
            </a:p>
          </p:txBody>
        </p:sp>
      </p:grpSp>
      <p:grpSp>
        <p:nvGrpSpPr>
          <p:cNvPr id="515" name="Group 515"/>
          <p:cNvGrpSpPr/>
          <p:nvPr/>
        </p:nvGrpSpPr>
        <p:grpSpPr>
          <a:xfrm>
            <a:off x="2452522" y="5143500"/>
            <a:ext cx="3429001" cy="3429000"/>
            <a:chOff x="0" y="0"/>
            <a:chExt cx="3429000" cy="3429000"/>
          </a:xfrm>
        </p:grpSpPr>
        <p:sp>
          <p:nvSpPr>
            <p:cNvPr id="513" name="Shape 513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383799" y="1341352"/>
              <a:ext cx="2661402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Egret Core</a:t>
              </a:r>
            </a:p>
          </p:txBody>
        </p:sp>
      </p:grpSp>
      <p:grpSp>
        <p:nvGrpSpPr>
          <p:cNvPr id="518" name="Group 518"/>
          <p:cNvGrpSpPr/>
          <p:nvPr/>
        </p:nvGrpSpPr>
        <p:grpSpPr>
          <a:xfrm>
            <a:off x="14489988" y="5143500"/>
            <a:ext cx="3429001" cy="3429000"/>
            <a:chOff x="0" y="0"/>
            <a:chExt cx="3429000" cy="3429000"/>
          </a:xfrm>
        </p:grpSpPr>
        <p:sp>
          <p:nvSpPr>
            <p:cNvPr id="516" name="Shape 516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>
              <a:off x="1191232" y="1341352"/>
              <a:ext cx="1046536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RES</a:t>
              </a:r>
            </a:p>
          </p:txBody>
        </p:sp>
      </p:grpSp>
      <p:grpSp>
        <p:nvGrpSpPr>
          <p:cNvPr id="521" name="Group 521"/>
          <p:cNvGrpSpPr/>
          <p:nvPr/>
        </p:nvGrpSpPr>
        <p:grpSpPr>
          <a:xfrm>
            <a:off x="18502476" y="5143500"/>
            <a:ext cx="3429001" cy="3429000"/>
            <a:chOff x="0" y="0"/>
            <a:chExt cx="3429000" cy="3429000"/>
          </a:xfrm>
        </p:grpSpPr>
        <p:sp>
          <p:nvSpPr>
            <p:cNvPr id="519" name="Shape 519"/>
            <p:cNvSpPr/>
            <p:nvPr/>
          </p:nvSpPr>
          <p:spPr>
            <a:xfrm>
              <a:off x="0" y="0"/>
              <a:ext cx="3429000" cy="3429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85059" y="1341352"/>
              <a:ext cx="2858882" cy="7462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WebSocket</a:t>
              </a:r>
            </a:p>
          </p:txBody>
        </p:sp>
      </p:grpSp>
    </p:spTree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roup 525"/>
          <p:cNvGrpSpPr/>
          <p:nvPr/>
        </p:nvGrpSpPr>
        <p:grpSpPr>
          <a:xfrm>
            <a:off x="7141388" y="1752622"/>
            <a:ext cx="3175001" cy="3175001"/>
            <a:chOff x="0" y="0"/>
            <a:chExt cx="3175000" cy="3175000"/>
          </a:xfrm>
        </p:grpSpPr>
        <p:sp>
          <p:nvSpPr>
            <p:cNvPr id="523" name="Shape 523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462742" y="1241993"/>
              <a:ext cx="2249516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Egret EUI</a:t>
              </a:r>
            </a:p>
          </p:txBody>
        </p:sp>
      </p:grpSp>
      <p:grpSp>
        <p:nvGrpSpPr>
          <p:cNvPr id="528" name="Group 528"/>
          <p:cNvGrpSpPr/>
          <p:nvPr/>
        </p:nvGrpSpPr>
        <p:grpSpPr>
          <a:xfrm>
            <a:off x="10602669" y="1752622"/>
            <a:ext cx="3178662" cy="3175001"/>
            <a:chOff x="-1830" y="0"/>
            <a:chExt cx="3178661" cy="3175000"/>
          </a:xfrm>
        </p:grpSpPr>
        <p:sp>
          <p:nvSpPr>
            <p:cNvPr id="526" name="Shape 526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-1831" y="1241993"/>
              <a:ext cx="3178662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DragonBones</a:t>
              </a:r>
            </a:p>
          </p:txBody>
        </p:sp>
      </p:grpSp>
      <p:grpSp>
        <p:nvGrpSpPr>
          <p:cNvPr id="531" name="Group 531"/>
          <p:cNvGrpSpPr/>
          <p:nvPr/>
        </p:nvGrpSpPr>
        <p:grpSpPr>
          <a:xfrm>
            <a:off x="3678275" y="1797072"/>
            <a:ext cx="3175001" cy="3175001"/>
            <a:chOff x="0" y="0"/>
            <a:chExt cx="3175000" cy="3175000"/>
          </a:xfrm>
        </p:grpSpPr>
        <p:sp>
          <p:nvSpPr>
            <p:cNvPr id="529" name="Shape 529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355370" y="1241993"/>
              <a:ext cx="2464260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Egret Core</a:t>
              </a:r>
            </a:p>
          </p:txBody>
        </p:sp>
      </p:grpSp>
      <p:grpSp>
        <p:nvGrpSpPr>
          <p:cNvPr id="534" name="Group 534"/>
          <p:cNvGrpSpPr/>
          <p:nvPr/>
        </p:nvGrpSpPr>
        <p:grpSpPr>
          <a:xfrm>
            <a:off x="14067612" y="1752622"/>
            <a:ext cx="3175001" cy="3175001"/>
            <a:chOff x="0" y="0"/>
            <a:chExt cx="3175000" cy="3175000"/>
          </a:xfrm>
        </p:grpSpPr>
        <p:sp>
          <p:nvSpPr>
            <p:cNvPr id="532" name="Shape 532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1102993" y="1241993"/>
              <a:ext cx="969014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RES</a:t>
              </a:r>
            </a:p>
          </p:txBody>
        </p:sp>
      </p:grpSp>
      <p:grpSp>
        <p:nvGrpSpPr>
          <p:cNvPr id="537" name="Group 537"/>
          <p:cNvGrpSpPr/>
          <p:nvPr/>
        </p:nvGrpSpPr>
        <p:grpSpPr>
          <a:xfrm>
            <a:off x="17530723" y="1752622"/>
            <a:ext cx="3175001" cy="3175001"/>
            <a:chOff x="0" y="0"/>
            <a:chExt cx="3175000" cy="3175000"/>
          </a:xfrm>
        </p:grpSpPr>
        <p:sp>
          <p:nvSpPr>
            <p:cNvPr id="535" name="Shape 535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263943" y="1241993"/>
              <a:ext cx="2647114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WebSocket</a:t>
              </a:r>
            </a:p>
          </p:txBody>
        </p:sp>
      </p:grpSp>
      <p:grpSp>
        <p:nvGrpSpPr>
          <p:cNvPr id="540" name="Group 540"/>
          <p:cNvGrpSpPr/>
          <p:nvPr/>
        </p:nvGrpSpPr>
        <p:grpSpPr>
          <a:xfrm>
            <a:off x="3678275" y="5292725"/>
            <a:ext cx="3175001" cy="3175000"/>
            <a:chOff x="0" y="0"/>
            <a:chExt cx="3175000" cy="3175000"/>
          </a:xfrm>
        </p:grpSpPr>
        <p:sp>
          <p:nvSpPr>
            <p:cNvPr id="538" name="Shape 538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644532" y="1241993"/>
              <a:ext cx="1885936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Gesture</a:t>
              </a:r>
            </a:p>
          </p:txBody>
        </p:sp>
      </p:grpSp>
      <p:grpSp>
        <p:nvGrpSpPr>
          <p:cNvPr id="543" name="Group 543"/>
          <p:cNvGrpSpPr/>
          <p:nvPr/>
        </p:nvGrpSpPr>
        <p:grpSpPr>
          <a:xfrm>
            <a:off x="7141388" y="5248275"/>
            <a:ext cx="3175001" cy="3175000"/>
            <a:chOff x="0" y="0"/>
            <a:chExt cx="3175000" cy="3175000"/>
          </a:xfrm>
        </p:grpSpPr>
        <p:sp>
          <p:nvSpPr>
            <p:cNvPr id="541" name="Shape 541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343144" y="1241993"/>
              <a:ext cx="2488712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Greensock</a:t>
              </a:r>
            </a:p>
          </p:txBody>
        </p:sp>
      </p:grpSp>
      <p:grpSp>
        <p:nvGrpSpPr>
          <p:cNvPr id="546" name="Group 546"/>
          <p:cNvGrpSpPr/>
          <p:nvPr/>
        </p:nvGrpSpPr>
        <p:grpSpPr>
          <a:xfrm>
            <a:off x="10604500" y="5248275"/>
            <a:ext cx="3175000" cy="3175000"/>
            <a:chOff x="0" y="0"/>
            <a:chExt cx="3175000" cy="3175000"/>
          </a:xfrm>
        </p:grpSpPr>
        <p:sp>
          <p:nvSpPr>
            <p:cNvPr id="544" name="Shape 544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980737" y="1241993"/>
              <a:ext cx="1213526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MD5</a:t>
              </a:r>
            </a:p>
          </p:txBody>
        </p:sp>
      </p:grpSp>
      <p:grpSp>
        <p:nvGrpSpPr>
          <p:cNvPr id="549" name="Group 549"/>
          <p:cNvGrpSpPr/>
          <p:nvPr/>
        </p:nvGrpSpPr>
        <p:grpSpPr>
          <a:xfrm>
            <a:off x="14067612" y="5248275"/>
            <a:ext cx="3175001" cy="3175000"/>
            <a:chOff x="0" y="0"/>
            <a:chExt cx="3175000" cy="3175000"/>
          </a:xfrm>
        </p:grpSpPr>
        <p:sp>
          <p:nvSpPr>
            <p:cNvPr id="547" name="Shape 547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86790" y="1241993"/>
              <a:ext cx="1801420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Particle</a:t>
              </a:r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17530723" y="5248275"/>
            <a:ext cx="3175001" cy="3175000"/>
            <a:chOff x="0" y="0"/>
            <a:chExt cx="3175000" cy="3175000"/>
          </a:xfrm>
        </p:grpSpPr>
        <p:sp>
          <p:nvSpPr>
            <p:cNvPr id="550" name="Shape 550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708318" y="1241993"/>
              <a:ext cx="1758364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Physics</a:t>
              </a:r>
            </a:p>
          </p:txBody>
        </p:sp>
      </p:grpSp>
      <p:grpSp>
        <p:nvGrpSpPr>
          <p:cNvPr id="555" name="Group 555"/>
          <p:cNvGrpSpPr/>
          <p:nvPr/>
        </p:nvGrpSpPr>
        <p:grpSpPr>
          <a:xfrm>
            <a:off x="7053223" y="8788378"/>
            <a:ext cx="3175001" cy="3175001"/>
            <a:chOff x="0" y="0"/>
            <a:chExt cx="3175000" cy="3175000"/>
          </a:xfrm>
        </p:grpSpPr>
        <p:sp>
          <p:nvSpPr>
            <p:cNvPr id="553" name="Shape 553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461413" y="1241993"/>
              <a:ext cx="2252173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Socket IO</a:t>
              </a:r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10604500" y="8788378"/>
            <a:ext cx="3175000" cy="3175001"/>
            <a:chOff x="0" y="0"/>
            <a:chExt cx="3175000" cy="3175000"/>
          </a:xfrm>
        </p:grpSpPr>
        <p:sp>
          <p:nvSpPr>
            <p:cNvPr id="556" name="Shape 556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133448" y="1241993"/>
              <a:ext cx="2908104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WeChat SDK</a:t>
              </a:r>
            </a:p>
          </p:txBody>
        </p:sp>
      </p:grpSp>
      <p:grpSp>
        <p:nvGrpSpPr>
          <p:cNvPr id="561" name="Group 561"/>
          <p:cNvGrpSpPr/>
          <p:nvPr/>
        </p:nvGrpSpPr>
        <p:grpSpPr>
          <a:xfrm>
            <a:off x="14067612" y="8788378"/>
            <a:ext cx="3175001" cy="3175001"/>
            <a:chOff x="0" y="0"/>
            <a:chExt cx="3175000" cy="3175000"/>
          </a:xfrm>
        </p:grpSpPr>
        <p:sp>
          <p:nvSpPr>
            <p:cNvPr id="559" name="Shape 559"/>
            <p:cNvSpPr/>
            <p:nvPr/>
          </p:nvSpPr>
          <p:spPr>
            <a:xfrm>
              <a:off x="0" y="0"/>
              <a:ext cx="3175000" cy="3175000"/>
            </a:xfrm>
            <a:prstGeom prst="ellipse">
              <a:avLst/>
            </a:prstGeom>
            <a:noFill/>
            <a:ln w="3175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584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80000"/>
                      </a:srgbClr>
                    </a:outerShdw>
                  </a:effectLst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94645" y="1241993"/>
              <a:ext cx="2985710" cy="6910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defTabSz="584200">
                <a:defRPr sz="3000">
                  <a:solidFill>
                    <a:srgbClr val="EBEBEB"/>
                  </a:solidFill>
                  <a:effectLst>
                    <a:outerShdw blurRad="50800" dist="25400" dir="5400000" rotWithShape="0">
                      <a:srgbClr val="000000"/>
                    </a:outerShdw>
                  </a:effectLst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DataEye SDK</a:t>
              </a:r>
            </a:p>
          </p:txBody>
        </p:sp>
      </p:grp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/>
          <p:nvPr/>
        </p:nvSpPr>
        <p:spPr>
          <a:xfrm>
            <a:off x="6353528" y="6224141"/>
            <a:ext cx="11676944" cy="126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0458" tIns="100458" rIns="100458" bIns="100458" anchor="ctr">
            <a:spAutoFit/>
          </a:bodyPr>
          <a:lstStyle>
            <a:lvl1pPr defTabSz="1155278">
              <a:defRPr sz="7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Egret游戏开发示例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Screen Shot 2016-07-23 at 10.04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1951" y="0"/>
            <a:ext cx="8820099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>
            <a:spLocks noGrp="1"/>
          </p:cNvSpPr>
          <p:nvPr>
            <p:ph type="title" idx="4294967295"/>
          </p:nvPr>
        </p:nvSpPr>
        <p:spPr>
          <a:xfrm>
            <a:off x="7875397" y="3584723"/>
            <a:ext cx="8633207" cy="3201645"/>
          </a:xfrm>
          <a:prstGeom prst="rect">
            <a:avLst/>
          </a:prstGeom>
        </p:spPr>
        <p:txBody>
          <a:bodyPr lIns="100458" tIns="100458" rIns="100458" bIns="100458"/>
          <a:lstStyle>
            <a:lvl1pPr defTabSz="1155278">
              <a:lnSpc>
                <a:spcPct val="90000"/>
              </a:lnSpc>
              <a:defRPr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THANKS</a:t>
            </a:r>
          </a:p>
        </p:txBody>
      </p:sp>
      <p:pic>
        <p:nvPicPr>
          <p:cNvPr id="56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58200" y="6292850"/>
            <a:ext cx="7467600" cy="1130300"/>
          </a:xfrm>
          <a:prstGeom prst="rect">
            <a:avLst/>
          </a:prstGeom>
          <a:ln w="12700">
            <a:miter lim="400000"/>
          </a:ln>
        </p:spPr>
      </p:pic>
      <p:sp>
        <p:nvSpPr>
          <p:cNvPr id="569" name="Shape 569"/>
          <p:cNvSpPr/>
          <p:nvPr/>
        </p:nvSpPr>
        <p:spPr>
          <a:xfrm>
            <a:off x="7668660" y="7707374"/>
            <a:ext cx="9046681" cy="752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71437" tIns="71437" rIns="71437" bIns="71437" anchor="ctr">
            <a:spAutoFit/>
          </a:bodyPr>
          <a:lstStyle>
            <a:lvl1pPr defTabSz="642937">
              <a:spcBef>
                <a:spcPts val="1200"/>
              </a:spcBef>
              <a:defRPr sz="4000">
                <a:solidFill>
                  <a:srgbClr val="FFFFFF"/>
                </a:solidFill>
              </a:defRPr>
            </a:lvl1pPr>
          </a:lstStyle>
          <a:p>
            <a:r>
              <a:t>80000名H5游戏开发者的选择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" grpId="1" animBg="1" advAuto="0"/>
      <p:bldP spid="569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/>
        </p:nvSpPr>
        <p:spPr>
          <a:xfrm>
            <a:off x="6353528" y="6224141"/>
            <a:ext cx="11676944" cy="1267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100458" tIns="100458" rIns="100458" bIns="100458" anchor="ctr">
            <a:spAutoFit/>
          </a:bodyPr>
          <a:lstStyle>
            <a:lvl1pPr defTabSz="1155278">
              <a:defRPr sz="7000" b="1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什么是HTML5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dissolve/>
      </p:transition>
    </mc:Choice>
    <mc:Fallback xmlns="">
      <p:transition spd="fast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1-2个人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9940" y="1846282"/>
            <a:ext cx="3214689" cy="1821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1-1天半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9940" y="4598068"/>
            <a:ext cx="2946798" cy="17859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1-3天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39940" y="7287345"/>
            <a:ext cx="2411017" cy="18752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1-2亿PV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39940" y="10048061"/>
            <a:ext cx="3625455" cy="1821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1-图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5792896" y="2073255"/>
            <a:ext cx="4870169" cy="107271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1-图1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593571" y="1836427"/>
            <a:ext cx="4870169" cy="11772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3" animBg="1" advAuto="0"/>
      <p:bldP spid="195" grpId="4" animBg="1" advAuto="0"/>
      <p:bldP spid="196" grpId="5" animBg="1" advAuto="0"/>
      <p:bldP spid="197" grpId="6" animBg="1" advAuto="0"/>
      <p:bldP spid="198" grpId="2" animBg="1" advAuto="0"/>
      <p:bldP spid="199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2-图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5488" y="1928835"/>
            <a:ext cx="4951972" cy="11149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2-图标-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47768" y="9708244"/>
            <a:ext cx="1785939" cy="284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2-图标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07022" y="9708244"/>
            <a:ext cx="1785939" cy="286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2-图标-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66276" y="9708244"/>
            <a:ext cx="1785939" cy="28781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2-图标-4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325530" y="9708244"/>
            <a:ext cx="1785939" cy="2863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2-图标-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84785" y="9708244"/>
            <a:ext cx="1785938" cy="28634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Group 209"/>
          <p:cNvGrpSpPr/>
          <p:nvPr/>
        </p:nvGrpSpPr>
        <p:grpSpPr>
          <a:xfrm>
            <a:off x="4098633" y="3473648"/>
            <a:ext cx="5137166" cy="946548"/>
            <a:chOff x="0" y="0"/>
            <a:chExt cx="5137164" cy="946546"/>
          </a:xfrm>
        </p:grpSpPr>
        <p:pic>
          <p:nvPicPr>
            <p:cNvPr id="207" name="2-圆点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46547" cy="946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8" name="Shape 208"/>
            <p:cNvSpPr/>
            <p:nvPr/>
          </p:nvSpPr>
          <p:spPr>
            <a:xfrm>
              <a:off x="1069989" y="106608"/>
              <a:ext cx="4067176" cy="6976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marL="482203" indent="-482203" algn="l" defTabSz="642937">
                <a:defRPr sz="4400">
                  <a:solidFill>
                    <a:srgbClr val="FFFFFF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t>额外的用户增量</a:t>
              </a:r>
            </a:p>
          </p:txBody>
        </p:sp>
      </p:grpSp>
      <p:grpSp>
        <p:nvGrpSpPr>
          <p:cNvPr id="212" name="Group 212"/>
          <p:cNvGrpSpPr/>
          <p:nvPr/>
        </p:nvGrpSpPr>
        <p:grpSpPr>
          <a:xfrm>
            <a:off x="5153214" y="4808636"/>
            <a:ext cx="6218169" cy="946548"/>
            <a:chOff x="0" y="0"/>
            <a:chExt cx="6218168" cy="946546"/>
          </a:xfrm>
        </p:grpSpPr>
        <p:pic>
          <p:nvPicPr>
            <p:cNvPr id="210" name="2-圆点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46547" cy="946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1" name="Shape 211"/>
            <p:cNvSpPr/>
            <p:nvPr/>
          </p:nvSpPr>
          <p:spPr>
            <a:xfrm>
              <a:off x="1033393" y="124467"/>
              <a:ext cx="5184776" cy="6976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400">
                  <a:solidFill>
                    <a:srgbClr val="FFFFFF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t>即点即玩的用户体验</a:t>
              </a:r>
            </a:p>
          </p:txBody>
        </p:sp>
      </p:grpSp>
      <p:grpSp>
        <p:nvGrpSpPr>
          <p:cNvPr id="215" name="Group 215"/>
          <p:cNvGrpSpPr/>
          <p:nvPr/>
        </p:nvGrpSpPr>
        <p:grpSpPr>
          <a:xfrm>
            <a:off x="6081901" y="6161484"/>
            <a:ext cx="5101728" cy="946548"/>
            <a:chOff x="0" y="0"/>
            <a:chExt cx="5101727" cy="946546"/>
          </a:xfrm>
        </p:grpSpPr>
        <p:pic>
          <p:nvPicPr>
            <p:cNvPr id="213" name="2-圆点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946547" cy="9465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4" name="Shape 214"/>
            <p:cNvSpPr/>
            <p:nvPr/>
          </p:nvSpPr>
          <p:spPr>
            <a:xfrm>
              <a:off x="1034552" y="124467"/>
              <a:ext cx="4067176" cy="6976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l" defTabSz="642937">
                <a:defRPr sz="4400">
                  <a:solidFill>
                    <a:srgbClr val="FFFFFF"/>
                  </a:solidFill>
                  <a:latin typeface="SimHei"/>
                  <a:ea typeface="SimHei"/>
                  <a:cs typeface="SimHei"/>
                  <a:sym typeface="SimHei"/>
                </a:defRPr>
              </a:lvl1pPr>
            </a:lstStyle>
            <a:p>
              <a:r>
                <a:t>完整的生态闭环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9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9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"/>
                            </p:stCondLst>
                            <p:childTnLst>
                              <p:par>
                                <p:cTn id="31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5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5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50"/>
                            </p:stCondLst>
                            <p:childTnLst>
                              <p:par>
                                <p:cTn id="41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5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animBg="1" advAuto="0"/>
      <p:bldP spid="202" grpId="5" animBg="1" advAuto="0"/>
      <p:bldP spid="203" grpId="6" animBg="1" advAuto="0"/>
      <p:bldP spid="204" grpId="7" animBg="1" advAuto="0"/>
      <p:bldP spid="205" grpId="8" animBg="1" advAuto="0"/>
      <p:bldP spid="206" grpId="9" animBg="1" advAuto="0"/>
      <p:bldP spid="209" grpId="2" animBg="1" advAuto="0"/>
      <p:bldP spid="212" grpId="3" animBg="1" advAuto="0"/>
      <p:bldP spid="215" grpId="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10-素材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02287" y="3820510"/>
            <a:ext cx="5268517" cy="5268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10-素材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87787" y="2106010"/>
            <a:ext cx="8697517" cy="8697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10-素材-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73578" y="8682446"/>
            <a:ext cx="9036844" cy="26431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12-箭头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088" y="4343749"/>
            <a:ext cx="18288001" cy="7493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ogam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85378" y="6447242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七雄争霸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1288" y="5893601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天书奇谈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60760" y="11039892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傲剑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925225" y="3626018"/>
            <a:ext cx="1250157" cy="125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横扫天下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592940" y="2199214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胡莱三国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522162" y="2481336"/>
            <a:ext cx="1250158" cy="125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开心农场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10853" y="3358128"/>
            <a:ext cx="1250158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龙将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5022850" y="8719010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摩登城市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0933472" y="1696648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秦美人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3452760" y="2947362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神曲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6592940" y="7893851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神仙道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3452760" y="9394597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仙域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0397690" y="4376112"/>
            <a:ext cx="1250158" cy="1250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8" name="Group 238"/>
          <p:cNvGrpSpPr/>
          <p:nvPr/>
        </p:nvGrpSpPr>
        <p:grpSpPr>
          <a:xfrm>
            <a:off x="4531862" y="7715250"/>
            <a:ext cx="2014865" cy="3345657"/>
            <a:chOff x="0" y="0"/>
            <a:chExt cx="2014863" cy="3345656"/>
          </a:xfrm>
        </p:grpSpPr>
        <p:sp>
          <p:nvSpPr>
            <p:cNvPr id="235" name="Shape 235"/>
            <p:cNvSpPr/>
            <p:nvPr/>
          </p:nvSpPr>
          <p:spPr>
            <a:xfrm flipV="1">
              <a:off x="178593" y="0"/>
              <a:ext cx="1" cy="290049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36" name="Shape 236"/>
            <p:cNvSpPr/>
            <p:nvPr/>
          </p:nvSpPr>
          <p:spPr>
            <a:xfrm>
              <a:off x="0" y="2714625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7" name="Shape 237"/>
            <p:cNvSpPr/>
            <p:nvPr/>
          </p:nvSpPr>
          <p:spPr>
            <a:xfrm>
              <a:off x="446661" y="2440781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2002</a:t>
              </a:r>
            </a:p>
          </p:txBody>
        </p:sp>
      </p:grpSp>
      <p:grpSp>
        <p:nvGrpSpPr>
          <p:cNvPr id="242" name="Group 242"/>
          <p:cNvGrpSpPr/>
          <p:nvPr/>
        </p:nvGrpSpPr>
        <p:grpSpPr>
          <a:xfrm>
            <a:off x="6157242" y="8227222"/>
            <a:ext cx="2007190" cy="2799284"/>
            <a:chOff x="-60796" y="-59531"/>
            <a:chExt cx="2007189" cy="2799282"/>
          </a:xfrm>
        </p:grpSpPr>
        <p:sp>
          <p:nvSpPr>
            <p:cNvPr id="239" name="Shape 239"/>
            <p:cNvSpPr/>
            <p:nvPr/>
          </p:nvSpPr>
          <p:spPr>
            <a:xfrm flipV="1">
              <a:off x="1767799" y="460531"/>
              <a:ext cx="1" cy="2279221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1589205" y="204406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1" name="Shape 241"/>
            <p:cNvSpPr/>
            <p:nvPr/>
          </p:nvSpPr>
          <p:spPr>
            <a:xfrm>
              <a:off x="-60797" y="-59532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2008</a:t>
              </a:r>
            </a:p>
          </p:txBody>
        </p:sp>
      </p:grpSp>
      <p:grpSp>
        <p:nvGrpSpPr>
          <p:cNvPr id="246" name="Group 246"/>
          <p:cNvGrpSpPr/>
          <p:nvPr/>
        </p:nvGrpSpPr>
        <p:grpSpPr>
          <a:xfrm>
            <a:off x="8557338" y="4611131"/>
            <a:ext cx="2068721" cy="4072665"/>
            <a:chOff x="0" y="0"/>
            <a:chExt cx="2068720" cy="4072663"/>
          </a:xfrm>
        </p:grpSpPr>
        <p:sp>
          <p:nvSpPr>
            <p:cNvPr id="243" name="Shape 243"/>
            <p:cNvSpPr/>
            <p:nvPr/>
          </p:nvSpPr>
          <p:spPr>
            <a:xfrm flipV="1">
              <a:off x="178593" y="0"/>
              <a:ext cx="1" cy="3582924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0" y="3389868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500518" y="3167788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2008</a:t>
              </a:r>
            </a:p>
          </p:txBody>
        </p:sp>
      </p:grpSp>
      <p:grpSp>
        <p:nvGrpSpPr>
          <p:cNvPr id="250" name="Group 250"/>
          <p:cNvGrpSpPr/>
          <p:nvPr/>
        </p:nvGrpSpPr>
        <p:grpSpPr>
          <a:xfrm>
            <a:off x="10853244" y="5611256"/>
            <a:ext cx="2114486" cy="2182509"/>
            <a:chOff x="0" y="0"/>
            <a:chExt cx="2114484" cy="2182507"/>
          </a:xfrm>
        </p:grpSpPr>
        <p:sp>
          <p:nvSpPr>
            <p:cNvPr id="247" name="Shape 247"/>
            <p:cNvSpPr/>
            <p:nvPr/>
          </p:nvSpPr>
          <p:spPr>
            <a:xfrm flipV="1">
              <a:off x="169524" y="0"/>
              <a:ext cx="1" cy="1618393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0" y="1551476"/>
              <a:ext cx="357188" cy="35718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546282" y="1277632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2009</a:t>
              </a:r>
            </a:p>
          </p:txBody>
        </p:sp>
      </p:grpSp>
      <p:grpSp>
        <p:nvGrpSpPr>
          <p:cNvPr id="254" name="Group 254"/>
          <p:cNvGrpSpPr/>
          <p:nvPr/>
        </p:nvGrpSpPr>
        <p:grpSpPr>
          <a:xfrm>
            <a:off x="13899244" y="5781608"/>
            <a:ext cx="2152608" cy="3608046"/>
            <a:chOff x="0" y="-59531"/>
            <a:chExt cx="2152606" cy="3608044"/>
          </a:xfrm>
        </p:grpSpPr>
        <p:sp>
          <p:nvSpPr>
            <p:cNvPr id="251" name="Shape 251"/>
            <p:cNvSpPr/>
            <p:nvPr/>
          </p:nvSpPr>
          <p:spPr>
            <a:xfrm flipV="1">
              <a:off x="178593" y="433711"/>
              <a:ext cx="1" cy="3114803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2" name="Shape 252"/>
            <p:cNvSpPr/>
            <p:nvPr/>
          </p:nvSpPr>
          <p:spPr>
            <a:xfrm>
              <a:off x="0" y="214312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3" name="Shape 253"/>
            <p:cNvSpPr/>
            <p:nvPr/>
          </p:nvSpPr>
          <p:spPr>
            <a:xfrm>
              <a:off x="631223" y="-59532"/>
              <a:ext cx="1521384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2011</a:t>
              </a:r>
            </a:p>
          </p:txBody>
        </p:sp>
      </p:grpSp>
      <p:grpSp>
        <p:nvGrpSpPr>
          <p:cNvPr id="258" name="Group 258"/>
          <p:cNvGrpSpPr/>
          <p:nvPr/>
        </p:nvGrpSpPr>
        <p:grpSpPr>
          <a:xfrm>
            <a:off x="17021565" y="3479508"/>
            <a:ext cx="1982634" cy="2314007"/>
            <a:chOff x="0" y="0"/>
            <a:chExt cx="1982632" cy="2314006"/>
          </a:xfrm>
        </p:grpSpPr>
        <p:sp>
          <p:nvSpPr>
            <p:cNvPr id="255" name="Shape 255"/>
            <p:cNvSpPr/>
            <p:nvPr/>
          </p:nvSpPr>
          <p:spPr>
            <a:xfrm flipV="1">
              <a:off x="196453" y="-1"/>
              <a:ext cx="1" cy="1850596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0" y="1682974"/>
              <a:ext cx="357188" cy="35718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7" name="Shape 257"/>
            <p:cNvSpPr/>
            <p:nvPr/>
          </p:nvSpPr>
          <p:spPr>
            <a:xfrm>
              <a:off x="414430" y="1409130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2013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7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00"/>
                            </p:stCondLst>
                            <p:childTnLst>
                              <p:par>
                                <p:cTn id="34" presetID="2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7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900"/>
                            </p:stCondLst>
                            <p:childTnLst>
                              <p:par>
                                <p:cTn id="38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400"/>
                            </p:stCondLst>
                            <p:childTnLst>
                              <p:par>
                                <p:cTn id="43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900"/>
                            </p:stCondLst>
                            <p:childTnLst>
                              <p:par>
                                <p:cTn id="48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7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"/>
                            </p:stCondLst>
                            <p:childTnLst>
                              <p:par>
                                <p:cTn id="58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200"/>
                            </p:stCondLst>
                            <p:childTnLst>
                              <p:par>
                                <p:cTn id="63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00"/>
                            </p:stCondLst>
                            <p:childTnLst>
                              <p:par>
                                <p:cTn id="68" presetID="23" presetClass="entr" presetSubtype="16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1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7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"/>
                            </p:stCondLst>
                            <p:childTnLst>
                              <p:par>
                                <p:cTn id="78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9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00"/>
                            </p:stCondLst>
                            <p:childTnLst>
                              <p:par>
                                <p:cTn id="83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700"/>
                            </p:stCondLst>
                            <p:childTnLst>
                              <p:par>
                                <p:cTn id="88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1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7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"/>
                            </p:stCondLst>
                            <p:childTnLst>
                              <p:par>
                                <p:cTn id="98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animBg="1" advAuto="0"/>
      <p:bldP spid="222" grpId="3" animBg="1" advAuto="0"/>
      <p:bldP spid="223" grpId="4" animBg="1" advAuto="0"/>
      <p:bldP spid="224" grpId="6" animBg="1" advAuto="0"/>
      <p:bldP spid="225" grpId="13" animBg="1" advAuto="0"/>
      <p:bldP spid="226" grpId="20" animBg="1" advAuto="0"/>
      <p:bldP spid="227" grpId="9" animBg="1" advAuto="0"/>
      <p:bldP spid="228" grpId="8" animBg="1" advAuto="0"/>
      <p:bldP spid="229" grpId="17" animBg="1" advAuto="0"/>
      <p:bldP spid="230" grpId="10" animBg="1" advAuto="0"/>
      <p:bldP spid="231" grpId="14" animBg="1" advAuto="0"/>
      <p:bldP spid="232" grpId="18" animBg="1" advAuto="0"/>
      <p:bldP spid="233" grpId="16" animBg="1" advAuto="0"/>
      <p:bldP spid="234" grpId="12" animBg="1" advAuto="0"/>
      <p:bldP spid="238" grpId="2" animBg="1" advAuto="0"/>
      <p:bldP spid="242" grpId="5" animBg="1" advAuto="0"/>
      <p:bldP spid="246" grpId="7" animBg="1" advAuto="0"/>
      <p:bldP spid="250" grpId="11" animBg="1" advAuto="0"/>
      <p:bldP spid="254" grpId="15" animBg="1" advAuto="0"/>
      <p:bldP spid="258" grpId="19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12-箭头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088" y="4343749"/>
            <a:ext cx="18288001" cy="74930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部落守卫战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04916" y="9122218"/>
            <a:ext cx="1250158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部落战争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33291" y="9765155"/>
            <a:ext cx="1250158" cy="125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苍穹之剑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48479" y="6894241"/>
            <a:ext cx="1250157" cy="1250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刀塔传奇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148479" y="1842027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二战风云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361666" y="10586687"/>
            <a:ext cx="1250158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放开那三国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648166" y="2770714"/>
            <a:ext cx="1250158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愤怒小鸟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146979" y="6486511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时空猎人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433479" y="2270652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天天爱消除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3648166" y="7750968"/>
            <a:ext cx="1250158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忘仙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021402" y="3242174"/>
            <a:ext cx="1250158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我叫MT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11888390" y="3700448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植物大战僵尸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5148569" y="5933219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水果忍者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6184413" y="5304757"/>
            <a:ext cx="1250157" cy="1250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4" name="顽皮鳄鱼爱洗澡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7255975" y="4670924"/>
            <a:ext cx="1250157" cy="12501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8" name="Group 278"/>
          <p:cNvGrpSpPr/>
          <p:nvPr/>
        </p:nvGrpSpPr>
        <p:grpSpPr>
          <a:xfrm>
            <a:off x="4644669" y="7708933"/>
            <a:ext cx="2068722" cy="2768931"/>
            <a:chOff x="0" y="1303734"/>
            <a:chExt cx="2068720" cy="2768929"/>
          </a:xfrm>
        </p:grpSpPr>
        <p:sp>
          <p:nvSpPr>
            <p:cNvPr id="275" name="Shape 275"/>
            <p:cNvSpPr/>
            <p:nvPr/>
          </p:nvSpPr>
          <p:spPr>
            <a:xfrm flipV="1">
              <a:off x="178593" y="1303734"/>
              <a:ext cx="1" cy="227919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0" y="3389868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500518" y="3167788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2008</a:t>
              </a:r>
            </a:p>
          </p:txBody>
        </p:sp>
      </p:grpSp>
      <p:grpSp>
        <p:nvGrpSpPr>
          <p:cNvPr id="282" name="Group 282"/>
          <p:cNvGrpSpPr/>
          <p:nvPr/>
        </p:nvGrpSpPr>
        <p:grpSpPr>
          <a:xfrm>
            <a:off x="7793221" y="8306945"/>
            <a:ext cx="2045312" cy="2390297"/>
            <a:chOff x="0" y="-59531"/>
            <a:chExt cx="2045310" cy="2390295"/>
          </a:xfrm>
        </p:grpSpPr>
        <p:sp>
          <p:nvSpPr>
            <p:cNvPr id="279" name="Shape 279"/>
            <p:cNvSpPr/>
            <p:nvPr/>
          </p:nvSpPr>
          <p:spPr>
            <a:xfrm flipH="1">
              <a:off x="178593" y="355603"/>
              <a:ext cx="1" cy="1975162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0" y="162548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1" name="Shape 281"/>
            <p:cNvSpPr/>
            <p:nvPr/>
          </p:nvSpPr>
          <p:spPr>
            <a:xfrm>
              <a:off x="523927" y="-59532"/>
              <a:ext cx="1521384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2011</a:t>
              </a:r>
            </a:p>
          </p:txBody>
        </p:sp>
      </p:grpSp>
      <p:grpSp>
        <p:nvGrpSpPr>
          <p:cNvPr id="286" name="Group 286"/>
          <p:cNvGrpSpPr/>
          <p:nvPr/>
        </p:nvGrpSpPr>
        <p:grpSpPr>
          <a:xfrm>
            <a:off x="9467887" y="4467583"/>
            <a:ext cx="2068721" cy="4003954"/>
            <a:chOff x="0" y="0"/>
            <a:chExt cx="2068720" cy="4003952"/>
          </a:xfrm>
        </p:grpSpPr>
        <p:sp>
          <p:nvSpPr>
            <p:cNvPr id="283" name="Shape 283"/>
            <p:cNvSpPr/>
            <p:nvPr/>
          </p:nvSpPr>
          <p:spPr>
            <a:xfrm flipV="1">
              <a:off x="178593" y="0"/>
              <a:ext cx="1" cy="3567791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4" name="Shape 284"/>
            <p:cNvSpPr/>
            <p:nvPr/>
          </p:nvSpPr>
          <p:spPr>
            <a:xfrm>
              <a:off x="0" y="3321156"/>
              <a:ext cx="357188" cy="35718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5" name="Shape 285"/>
            <p:cNvSpPr/>
            <p:nvPr/>
          </p:nvSpPr>
          <p:spPr>
            <a:xfrm>
              <a:off x="500518" y="3099077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2012</a:t>
              </a:r>
            </a:p>
          </p:txBody>
        </p:sp>
      </p:grpSp>
      <p:grpSp>
        <p:nvGrpSpPr>
          <p:cNvPr id="290" name="Group 290"/>
          <p:cNvGrpSpPr/>
          <p:nvPr/>
        </p:nvGrpSpPr>
        <p:grpSpPr>
          <a:xfrm>
            <a:off x="10712011" y="4950578"/>
            <a:ext cx="2006283" cy="2325402"/>
            <a:chOff x="-60796" y="0"/>
            <a:chExt cx="2006282" cy="2325401"/>
          </a:xfrm>
        </p:grpSpPr>
        <p:sp>
          <p:nvSpPr>
            <p:cNvPr id="287" name="Shape 287"/>
            <p:cNvSpPr/>
            <p:nvPr/>
          </p:nvSpPr>
          <p:spPr>
            <a:xfrm flipV="1">
              <a:off x="1766892" y="-1"/>
              <a:ext cx="1" cy="1941005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88" name="Shape 288"/>
            <p:cNvSpPr/>
            <p:nvPr/>
          </p:nvSpPr>
          <p:spPr>
            <a:xfrm>
              <a:off x="1588298" y="1694369"/>
              <a:ext cx="357188" cy="35718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89" name="Shape 289"/>
            <p:cNvSpPr/>
            <p:nvPr/>
          </p:nvSpPr>
          <p:spPr>
            <a:xfrm>
              <a:off x="-60797" y="1420526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2012</a:t>
              </a:r>
            </a:p>
          </p:txBody>
        </p:sp>
      </p:grpSp>
      <p:grpSp>
        <p:nvGrpSpPr>
          <p:cNvPr id="294" name="Group 294"/>
          <p:cNvGrpSpPr/>
          <p:nvPr/>
        </p:nvGrpSpPr>
        <p:grpSpPr>
          <a:xfrm>
            <a:off x="14133300" y="5833097"/>
            <a:ext cx="2068721" cy="1933879"/>
            <a:chOff x="0" y="-59531"/>
            <a:chExt cx="2068720" cy="1933877"/>
          </a:xfrm>
        </p:grpSpPr>
        <p:sp>
          <p:nvSpPr>
            <p:cNvPr id="291" name="Shape 291"/>
            <p:cNvSpPr/>
            <p:nvPr/>
          </p:nvSpPr>
          <p:spPr>
            <a:xfrm flipH="1">
              <a:off x="178593" y="355603"/>
              <a:ext cx="1" cy="1518744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0" y="162548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500518" y="-59532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2013</a:t>
              </a:r>
            </a:p>
          </p:txBody>
        </p:sp>
      </p:grpSp>
      <p:grpSp>
        <p:nvGrpSpPr>
          <p:cNvPr id="298" name="Group 298"/>
          <p:cNvGrpSpPr/>
          <p:nvPr/>
        </p:nvGrpSpPr>
        <p:grpSpPr>
          <a:xfrm>
            <a:off x="16597893" y="5086809"/>
            <a:ext cx="2068722" cy="1844582"/>
            <a:chOff x="0" y="-59531"/>
            <a:chExt cx="2068720" cy="1844580"/>
          </a:xfrm>
        </p:grpSpPr>
        <p:sp>
          <p:nvSpPr>
            <p:cNvPr id="295" name="Shape 295"/>
            <p:cNvSpPr/>
            <p:nvPr/>
          </p:nvSpPr>
          <p:spPr>
            <a:xfrm flipH="1">
              <a:off x="178593" y="355603"/>
              <a:ext cx="1" cy="1429447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296" name="Shape 296"/>
            <p:cNvSpPr/>
            <p:nvPr/>
          </p:nvSpPr>
          <p:spPr>
            <a:xfrm>
              <a:off x="0" y="162548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7" name="Shape 297"/>
            <p:cNvSpPr/>
            <p:nvPr/>
          </p:nvSpPr>
          <p:spPr>
            <a:xfrm>
              <a:off x="500518" y="-59532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2013</a:t>
              </a:r>
            </a:p>
          </p:txBody>
        </p:sp>
      </p:grpSp>
    </p:spTree>
  </p:cSld>
  <p:clrMapOvr>
    <a:masterClrMapping/>
  </p:clrMapOvr>
  <p:transition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00"/>
                            </p:stCondLst>
                            <p:childTnLst>
                              <p:par>
                                <p:cTn id="19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0"/>
                            </p:stCondLst>
                            <p:childTnLst>
                              <p:par>
                                <p:cTn id="24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00"/>
                            </p:stCondLst>
                            <p:childTnLst>
                              <p:par>
                                <p:cTn id="29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7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"/>
                            </p:stCondLst>
                            <p:childTnLst>
                              <p:par>
                                <p:cTn id="39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200"/>
                            </p:stCondLst>
                            <p:childTnLst>
                              <p:par>
                                <p:cTn id="44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700"/>
                            </p:stCondLst>
                            <p:childTnLst>
                              <p:par>
                                <p:cTn id="49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1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7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"/>
                            </p:stCondLst>
                            <p:childTnLst>
                              <p:par>
                                <p:cTn id="59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200"/>
                            </p:stCondLst>
                            <p:childTnLst>
                              <p:par>
                                <p:cTn id="64" presetID="23" presetClass="entr" presetSubtype="16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700"/>
                            </p:stCondLst>
                            <p:childTnLst>
                              <p:par>
                                <p:cTn id="69" presetID="2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7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400"/>
                            </p:stCondLst>
                            <p:childTnLst>
                              <p:par>
                                <p:cTn id="73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1" fill="hold" grpId="1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7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"/>
                            </p:stCondLst>
                            <p:childTnLst>
                              <p:par>
                                <p:cTn id="83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450"/>
                            </p:stCondLst>
                            <p:childTnLst>
                              <p:par>
                                <p:cTn id="88" presetID="22" presetClass="entr" presetSubtype="1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7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150"/>
                            </p:stCondLst>
                            <p:childTnLst>
                              <p:par>
                                <p:cTn id="92" presetID="23" presetClass="entr" presetSubtype="16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900"/>
                            </p:stCondLst>
                            <p:childTnLst>
                              <p:par>
                                <p:cTn id="97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400"/>
                            </p:stCondLst>
                            <p:childTnLst>
                              <p:par>
                                <p:cTn id="102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1" animBg="1" advAuto="0"/>
      <p:bldP spid="261" grpId="10" animBg="1" advAuto="0"/>
      <p:bldP spid="262" grpId="9" animBg="1" advAuto="0"/>
      <p:bldP spid="263" grpId="19" animBg="1" advAuto="0"/>
      <p:bldP spid="264" grpId="21" animBg="1" advAuto="0"/>
      <p:bldP spid="265" grpId="8" animBg="1" advAuto="0"/>
      <p:bldP spid="266" grpId="20" animBg="1" advAuto="0"/>
      <p:bldP spid="267" grpId="3" animBg="1" advAuto="0"/>
      <p:bldP spid="268" grpId="13" animBg="1" advAuto="0"/>
      <p:bldP spid="269" grpId="17" animBg="1" advAuto="0"/>
      <p:bldP spid="270" grpId="12" animBg="1" advAuto="0"/>
      <p:bldP spid="271" grpId="15" animBg="1" advAuto="0"/>
      <p:bldP spid="272" grpId="4" animBg="1" advAuto="0"/>
      <p:bldP spid="273" grpId="5" animBg="1" advAuto="0"/>
      <p:bldP spid="274" grpId="6" animBg="1" advAuto="0"/>
      <p:bldP spid="278" grpId="2" animBg="1" advAuto="0"/>
      <p:bldP spid="282" grpId="7" animBg="1" advAuto="0"/>
      <p:bldP spid="286" grpId="11" animBg="1" advAuto="0"/>
      <p:bldP spid="290" grpId="14" animBg="1" advAuto="0"/>
      <p:bldP spid="294" grpId="16" animBg="1" advAuto="0"/>
      <p:bldP spid="298" grpId="18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12-箭头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6088" y="4343749"/>
            <a:ext cx="18288001" cy="749309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4" name="Group 304"/>
          <p:cNvGrpSpPr/>
          <p:nvPr/>
        </p:nvGrpSpPr>
        <p:grpSpPr>
          <a:xfrm>
            <a:off x="4644669" y="7708933"/>
            <a:ext cx="2068722" cy="2768931"/>
            <a:chOff x="0" y="1303734"/>
            <a:chExt cx="2068720" cy="2768929"/>
          </a:xfrm>
        </p:grpSpPr>
        <p:sp>
          <p:nvSpPr>
            <p:cNvPr id="301" name="Shape 301"/>
            <p:cNvSpPr/>
            <p:nvPr/>
          </p:nvSpPr>
          <p:spPr>
            <a:xfrm flipV="1">
              <a:off x="178593" y="1303734"/>
              <a:ext cx="1" cy="2279190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0" y="3389868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500518" y="3167788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2014</a:t>
              </a:r>
            </a:p>
          </p:txBody>
        </p:sp>
      </p:grpSp>
      <p:grpSp>
        <p:nvGrpSpPr>
          <p:cNvPr id="308" name="Group 308"/>
          <p:cNvGrpSpPr/>
          <p:nvPr/>
        </p:nvGrpSpPr>
        <p:grpSpPr>
          <a:xfrm>
            <a:off x="9546394" y="7688178"/>
            <a:ext cx="2068722" cy="2390297"/>
            <a:chOff x="0" y="-59531"/>
            <a:chExt cx="2068720" cy="2390295"/>
          </a:xfrm>
        </p:grpSpPr>
        <p:sp>
          <p:nvSpPr>
            <p:cNvPr id="305" name="Shape 305"/>
            <p:cNvSpPr/>
            <p:nvPr/>
          </p:nvSpPr>
          <p:spPr>
            <a:xfrm flipH="1">
              <a:off x="178593" y="355603"/>
              <a:ext cx="1" cy="1975162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06" name="Shape 306"/>
            <p:cNvSpPr/>
            <p:nvPr/>
          </p:nvSpPr>
          <p:spPr>
            <a:xfrm>
              <a:off x="0" y="162548"/>
              <a:ext cx="357188" cy="357188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7" name="Shape 307"/>
            <p:cNvSpPr/>
            <p:nvPr/>
          </p:nvSpPr>
          <p:spPr>
            <a:xfrm>
              <a:off x="500518" y="-59532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2015</a:t>
              </a:r>
            </a:p>
          </p:txBody>
        </p:sp>
      </p:grpSp>
      <p:grpSp>
        <p:nvGrpSpPr>
          <p:cNvPr id="312" name="Group 312"/>
          <p:cNvGrpSpPr/>
          <p:nvPr/>
        </p:nvGrpSpPr>
        <p:grpSpPr>
          <a:xfrm>
            <a:off x="12080458" y="3058170"/>
            <a:ext cx="1965594" cy="2994968"/>
            <a:chOff x="0" y="0"/>
            <a:chExt cx="1965592" cy="2994967"/>
          </a:xfrm>
        </p:grpSpPr>
        <p:sp>
          <p:nvSpPr>
            <p:cNvPr id="309" name="Shape 309"/>
            <p:cNvSpPr/>
            <p:nvPr/>
          </p:nvSpPr>
          <p:spPr>
            <a:xfrm flipV="1">
              <a:off x="178593" y="0"/>
              <a:ext cx="1" cy="2454198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0" name="Shape 310"/>
            <p:cNvSpPr/>
            <p:nvPr/>
          </p:nvSpPr>
          <p:spPr>
            <a:xfrm>
              <a:off x="-1" y="2363935"/>
              <a:ext cx="357189" cy="35718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1" name="Shape 311"/>
            <p:cNvSpPr/>
            <p:nvPr/>
          </p:nvSpPr>
          <p:spPr>
            <a:xfrm>
              <a:off x="397390" y="2090092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2016</a:t>
              </a:r>
            </a:p>
          </p:txBody>
        </p:sp>
      </p:grpSp>
      <p:grpSp>
        <p:nvGrpSpPr>
          <p:cNvPr id="316" name="Group 316"/>
          <p:cNvGrpSpPr/>
          <p:nvPr/>
        </p:nvGrpSpPr>
        <p:grpSpPr>
          <a:xfrm>
            <a:off x="15752455" y="2750314"/>
            <a:ext cx="2006283" cy="2325402"/>
            <a:chOff x="-60796" y="0"/>
            <a:chExt cx="2006282" cy="2325401"/>
          </a:xfrm>
        </p:grpSpPr>
        <p:sp>
          <p:nvSpPr>
            <p:cNvPr id="313" name="Shape 313"/>
            <p:cNvSpPr/>
            <p:nvPr/>
          </p:nvSpPr>
          <p:spPr>
            <a:xfrm flipV="1">
              <a:off x="1766892" y="-1"/>
              <a:ext cx="1" cy="1941005"/>
            </a:xfrm>
            <a:prstGeom prst="line">
              <a:avLst/>
            </a:prstGeom>
            <a:noFill/>
            <a:ln w="101600" cap="flat">
              <a:solidFill>
                <a:srgbClr val="FFFFFF"/>
              </a:solidFill>
              <a:prstDash val="solid"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/>
              </a:pPr>
              <a:endParaRPr/>
            </a:p>
          </p:txBody>
        </p:sp>
        <p:sp>
          <p:nvSpPr>
            <p:cNvPr id="314" name="Shape 314"/>
            <p:cNvSpPr/>
            <p:nvPr/>
          </p:nvSpPr>
          <p:spPr>
            <a:xfrm>
              <a:off x="1588298" y="1694369"/>
              <a:ext cx="357188" cy="35718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71437" tIns="71437" rIns="71437" bIns="71437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5" name="Shape 315"/>
            <p:cNvSpPr/>
            <p:nvPr/>
          </p:nvSpPr>
          <p:spPr>
            <a:xfrm>
              <a:off x="-60797" y="1420526"/>
              <a:ext cx="1568203" cy="9048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  <a:latin typeface="ＭＳ Ｐゴシック"/>
                  <a:ea typeface="ＭＳ Ｐゴシック"/>
                  <a:cs typeface="ＭＳ Ｐゴシック"/>
                  <a:sym typeface="ＭＳ Ｐゴシック"/>
                </a:defRPr>
              </a:lvl1pPr>
            </a:lstStyle>
            <a:p>
              <a:r>
                <a:t>2017</a:t>
              </a:r>
            </a:p>
          </p:txBody>
        </p:sp>
      </p:grpSp>
      <p:pic>
        <p:nvPicPr>
          <p:cNvPr id="317" name="14-问号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481324" y="494037"/>
            <a:ext cx="2157878" cy="2616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82286" y="6522945"/>
            <a:ext cx="1337722" cy="133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pasted-image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62249" y="10007370"/>
            <a:ext cx="1337722" cy="1337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468100" y="1661462"/>
            <a:ext cx="1524000" cy="15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7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"/>
                            </p:stCondLst>
                            <p:childTnLst>
                              <p:par>
                                <p:cTn id="23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7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"/>
                            </p:stCondLst>
                            <p:childTnLst>
                              <p:par>
                                <p:cTn id="32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7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"/>
                            </p:stCondLst>
                            <p:childTnLst>
                              <p:par>
                                <p:cTn id="41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1" animBg="1" advAuto="0"/>
      <p:bldP spid="304" grpId="2" animBg="1" advAuto="0"/>
      <p:bldP spid="308" grpId="4" animBg="1" advAuto="0"/>
      <p:bldP spid="312" grpId="6" animBg="1" advAuto="0"/>
      <p:bldP spid="316" grpId="8" animBg="1" advAuto="0"/>
      <p:bldP spid="317" grpId="9" animBg="1" advAuto="0"/>
      <p:bldP spid="318" grpId="3" animBg="1" advAuto="0"/>
      <p:bldP spid="319" grpId="5" animBg="1" advAuto="0"/>
      <p:bldP spid="320" grpId="7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qrcode_for_gh_0b21c673226b_34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4666" y="2320666"/>
            <a:ext cx="9074668" cy="90746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180</Words>
  <Application>Microsoft Office PowerPoint</Application>
  <PresentationFormat>自定义</PresentationFormat>
  <Paragraphs>107</Paragraphs>
  <Slides>19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xuse</cp:lastModifiedBy>
  <cp:revision>2</cp:revision>
  <dcterms:modified xsi:type="dcterms:W3CDTF">2017-01-18T18:55:36Z</dcterms:modified>
</cp:coreProperties>
</file>